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81" r:id="rId12"/>
    <p:sldId id="282" r:id="rId13"/>
    <p:sldId id="264" r:id="rId14"/>
    <p:sldId id="283" r:id="rId15"/>
    <p:sldId id="285" r:id="rId16"/>
    <p:sldId id="286" r:id="rId17"/>
    <p:sldId id="287" r:id="rId18"/>
    <p:sldId id="288" r:id="rId19"/>
    <p:sldId id="289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18288000" cy="10287000"/>
  <p:notesSz cx="6858000" cy="9144000"/>
  <p:embeddedFontLst>
    <p:embeddedFont>
      <p:font typeface=" Avenir Next Arabic" panose="020B0604020202020204" charset="-78"/>
      <p:regular r:id="rId35"/>
    </p:embeddedFont>
    <p:embeddedFont>
      <p:font typeface="Bierstadt" panose="020B0004020202020204" pitchFamily="34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</p:embeddedFont>
    <p:embeddedFont>
      <p:font typeface="Montserrat Bold" panose="020B0604020202020204" charset="0"/>
      <p:regular r:id="rId41"/>
    </p:embeddedFont>
    <p:embeddedFont>
      <p:font typeface="Posterama Bold" panose="020B0604020202020204" charset="0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388" autoAdjust="0"/>
  </p:normalViewPr>
  <p:slideViewPr>
    <p:cSldViewPr>
      <p:cViewPr varScale="1">
        <p:scale>
          <a:sx n="60" d="100"/>
          <a:sy n="60" d="100"/>
        </p:scale>
        <p:origin x="37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8.jpeg"/><Relationship Id="rId7" Type="http://schemas.openxmlformats.org/officeDocument/2006/relationships/image" Target="../media/image5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6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59794" y="1113554"/>
            <a:ext cx="9576294" cy="8059893"/>
            <a:chOff x="0" y="0"/>
            <a:chExt cx="12768392" cy="1074652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2768453" cy="10746486"/>
            </a:xfrm>
            <a:custGeom>
              <a:avLst/>
              <a:gdLst/>
              <a:ahLst/>
              <a:cxnLst/>
              <a:rect l="l" t="t" r="r" b="b"/>
              <a:pathLst>
                <a:path w="12768453" h="10746486">
                  <a:moveTo>
                    <a:pt x="12768453" y="0"/>
                  </a:moveTo>
                  <a:lnTo>
                    <a:pt x="0" y="0"/>
                  </a:lnTo>
                  <a:lnTo>
                    <a:pt x="0" y="10746486"/>
                  </a:lnTo>
                  <a:lnTo>
                    <a:pt x="12768453" y="10746486"/>
                  </a:lnTo>
                  <a:lnTo>
                    <a:pt x="12768453" y="0"/>
                  </a:lnTo>
                  <a:close/>
                </a:path>
              </a:pathLst>
            </a:custGeom>
            <a:blipFill>
              <a:blip r:embed="rId3"/>
              <a:stretch>
                <a:fillRect l="-338" b="-589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98642" y="3177904"/>
            <a:ext cx="8797917" cy="86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 b="1" spc="518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 attack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57909" y="6523898"/>
            <a:ext cx="4972136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Sara Hatem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Shaza Muhmad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Rawda Ayman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Omar Adl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Mostafa Hossam</a:t>
            </a:r>
          </a:p>
          <a:p>
            <a:pPr algn="l">
              <a:lnSpc>
                <a:spcPts val="4200"/>
              </a:lnSpc>
            </a:pPr>
            <a:endParaRPr lang="en-US" sz="3000" spc="27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4048" y="2474131"/>
            <a:ext cx="7776972" cy="840334"/>
            <a:chOff x="0" y="0"/>
            <a:chExt cx="10369296" cy="11204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 spc="600" dirty="0">
                  <a:solidFill>
                    <a:schemeClr val="bg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DoS/DDoS Attacks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5400000">
            <a:off x="-3139441" y="3139440"/>
            <a:ext cx="10287003" cy="4008122"/>
            <a:chOff x="0" y="0"/>
            <a:chExt cx="13716004" cy="5344162"/>
          </a:xfrm>
        </p:grpSpPr>
        <p:sp>
          <p:nvSpPr>
            <p:cNvPr id="6" name="Freeform 6" descr="Robotic hand and human hand almost touching with their pointer fingers"/>
            <p:cNvSpPr/>
            <p:nvPr/>
          </p:nvSpPr>
          <p:spPr>
            <a:xfrm flipH="1">
              <a:off x="0" y="0"/>
              <a:ext cx="13716000" cy="5344160"/>
            </a:xfrm>
            <a:custGeom>
              <a:avLst/>
              <a:gdLst/>
              <a:ahLst/>
              <a:cxnLst/>
              <a:rect l="l" t="t" r="r" b="b"/>
              <a:pathLst>
                <a:path w="13716000" h="5344160">
                  <a:moveTo>
                    <a:pt x="13716000" y="0"/>
                  </a:moveTo>
                  <a:lnTo>
                    <a:pt x="0" y="0"/>
                  </a:lnTo>
                  <a:lnTo>
                    <a:pt x="0" y="5344160"/>
                  </a:lnTo>
                  <a:lnTo>
                    <a:pt x="13716000" y="534416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r="-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17739" y="3753715"/>
            <a:ext cx="5962581" cy="639590"/>
            <a:chOff x="0" y="0"/>
            <a:chExt cx="7950108" cy="8527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50108" cy="852786"/>
            </a:xfrm>
            <a:custGeom>
              <a:avLst/>
              <a:gdLst/>
              <a:ahLst/>
              <a:cxnLst/>
              <a:rect l="l" t="t" r="r" b="b"/>
              <a:pathLst>
                <a:path w="7950108" h="852786">
                  <a:moveTo>
                    <a:pt x="0" y="0"/>
                  </a:moveTo>
                  <a:lnTo>
                    <a:pt x="7950108" y="0"/>
                  </a:lnTo>
                  <a:lnTo>
                    <a:pt x="7950108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7950108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592"/>
                </a:lnSpc>
              </a:pPr>
              <a:r>
                <a:rPr lang="en-US" sz="2400" b="1" spc="150" dirty="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Denial of Service / Distributed DoS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68118" y="3642562"/>
            <a:ext cx="5543479" cy="724547"/>
            <a:chOff x="0" y="0"/>
            <a:chExt cx="7391306" cy="966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91306" cy="852786"/>
            </a:xfrm>
            <a:custGeom>
              <a:avLst/>
              <a:gdLst/>
              <a:ahLst/>
              <a:cxnLst/>
              <a:rect l="l" t="t" r="r" b="b"/>
              <a:pathLst>
                <a:path w="7391306" h="852786">
                  <a:moveTo>
                    <a:pt x="0" y="0"/>
                  </a:moveTo>
                  <a:lnTo>
                    <a:pt x="7391306" y="0"/>
                  </a:lnTo>
                  <a:lnTo>
                    <a:pt x="7391306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1376"/>
              <a:ext cx="7391306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592"/>
                </a:lnSpc>
              </a:pPr>
              <a:r>
                <a:rPr lang="en-US" sz="2400" b="1" spc="150" dirty="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DDoS (Distributed Denial of Service)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09178" y="4832555"/>
            <a:ext cx="5779701" cy="365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from a single system.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Overloads a server or network with excessive requests.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Easier to detect and block.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One computer flooding a website with traffic.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01400" y="4806759"/>
            <a:ext cx="6823643" cy="4067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from multiple compromised systems (botnet).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Much harder to stop because traffic comes from many sources.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overwhelm even large organizations.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Thousands of infected devices used to take down a service.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54BC-095F-F9E6-B4B8-D3DAA11FA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45C8568-18A4-B1A9-6891-CF7274720003}"/>
              </a:ext>
            </a:extLst>
          </p:cNvPr>
          <p:cNvGrpSpPr>
            <a:grpSpLocks noChangeAspect="1"/>
          </p:cNvGrpSpPr>
          <p:nvPr/>
        </p:nvGrpSpPr>
        <p:grpSpPr>
          <a:xfrm>
            <a:off x="-37618" y="-46462"/>
            <a:ext cx="18483525" cy="10396981"/>
            <a:chOff x="0" y="0"/>
            <a:chExt cx="24384000" cy="137159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C7C48B-9BF3-CCAC-ABFA-391C0ED6897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AE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EFC7CE4-7EB4-E00D-C51C-6C818458B16B}"/>
              </a:ext>
            </a:extLst>
          </p:cNvPr>
          <p:cNvSpPr txBox="1"/>
          <p:nvPr/>
        </p:nvSpPr>
        <p:spPr>
          <a:xfrm>
            <a:off x="326844" y="2019300"/>
            <a:ext cx="17754599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6999" b="1" spc="999" dirty="0">
                <a:solidFill>
                  <a:srgbClr val="E7E6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Man-in-the-Middle (MitM)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A22A85-06A5-32FD-9072-3A42D4173E4E}"/>
              </a:ext>
            </a:extLst>
          </p:cNvPr>
          <p:cNvSpPr txBox="1"/>
          <p:nvPr/>
        </p:nvSpPr>
        <p:spPr>
          <a:xfrm>
            <a:off x="6324600" y="4770159"/>
            <a:ext cx="10776210" cy="476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2800" b="1" spc="555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Attackers intercept communications between two parties.</a:t>
            </a: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endParaRPr lang="en-US" sz="2800" b="1" spc="555" dirty="0">
              <a:solidFill>
                <a:srgbClr val="37B4B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2800" b="1" spc="555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 steal login credentials, credit card info, or modify messages.</a:t>
            </a: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endParaRPr lang="en-US" sz="2800" b="1" spc="555" dirty="0">
              <a:solidFill>
                <a:srgbClr val="37B4B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2800" b="1" spc="555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Often done via insecure Wi-Fi networks.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CCECA96-7AAA-E7AA-E506-1182A8E1CEB7}"/>
              </a:ext>
            </a:extLst>
          </p:cNvPr>
          <p:cNvGrpSpPr/>
          <p:nvPr/>
        </p:nvGrpSpPr>
        <p:grpSpPr>
          <a:xfrm>
            <a:off x="12915900" y="9527381"/>
            <a:ext cx="4448002" cy="559444"/>
            <a:chOff x="0" y="-9525"/>
            <a:chExt cx="5930669" cy="74592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AA24E12-F0F5-ADB0-774D-9CC5AE075C3F}"/>
                </a:ext>
              </a:extLst>
            </p:cNvPr>
            <p:cNvSpPr/>
            <p:nvPr/>
          </p:nvSpPr>
          <p:spPr>
            <a:xfrm>
              <a:off x="444269" y="6149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991DA8E-73FC-6D1F-3718-0A8B28E96D7E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 dirty="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7F1CEA5-5C07-032B-4588-676EA9CF6544}"/>
              </a:ext>
            </a:extLst>
          </p:cNvPr>
          <p:cNvSpPr/>
          <p:nvPr/>
        </p:nvSpPr>
        <p:spPr>
          <a:xfrm rot="-10800000" flipH="1">
            <a:off x="12113904" y="9468227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079AD-2211-D623-DAA6-BE86B3270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" y="4109547"/>
            <a:ext cx="6103972" cy="6084324"/>
          </a:xfrm>
          <a:prstGeom prst="snip2DiagRect">
            <a:avLst>
              <a:gd name="adj1" fmla="val 15158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668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47C38-F3F8-1ED3-942F-345D2FFB7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408A0-0008-A585-B321-8180B85B6E82}"/>
              </a:ext>
            </a:extLst>
          </p:cNvPr>
          <p:cNvGrpSpPr/>
          <p:nvPr/>
        </p:nvGrpSpPr>
        <p:grpSpPr>
          <a:xfrm>
            <a:off x="637630" y="1838470"/>
            <a:ext cx="7832303" cy="1187550"/>
            <a:chOff x="0" y="0"/>
            <a:chExt cx="10443071" cy="1583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4788681-13DB-BDB8-5400-16E7DEB6BAD6}"/>
                </a:ext>
              </a:extLst>
            </p:cNvPr>
            <p:cNvSpPr/>
            <p:nvPr/>
          </p:nvSpPr>
          <p:spPr>
            <a:xfrm>
              <a:off x="73775" y="462955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D6C3D5-1982-F79A-2334-7B1D7CA33796}"/>
                </a:ext>
              </a:extLst>
            </p:cNvPr>
            <p:cNvSpPr txBox="1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50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old"/>
                  <a:ea typeface="Montserrat Bold"/>
                  <a:cs typeface="Montserrat Bold"/>
                  <a:sym typeface="Montserrat Bold"/>
                </a:rPr>
                <a:t>Insider Threats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3BCF835-F25A-6F6B-F438-BE1EB1567C1B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1127898" y="3139440"/>
            <a:ext cx="10287003" cy="4008122"/>
            <a:chOff x="0" y="0"/>
            <a:chExt cx="13716004" cy="5344162"/>
          </a:xfrm>
        </p:grpSpPr>
        <p:sp>
          <p:nvSpPr>
            <p:cNvPr id="6" name="Freeform 6" descr="Robotic hand and human hand almost touching with their pointer fingers">
              <a:extLst>
                <a:ext uri="{FF2B5EF4-FFF2-40B4-BE49-F238E27FC236}">
                  <a16:creationId xmlns:a16="http://schemas.microsoft.com/office/drawing/2014/main" id="{113EF01C-E854-563C-B046-E5AD512DD982}"/>
                </a:ext>
              </a:extLst>
            </p:cNvPr>
            <p:cNvSpPr/>
            <p:nvPr/>
          </p:nvSpPr>
          <p:spPr>
            <a:xfrm flipH="1">
              <a:off x="0" y="0"/>
              <a:ext cx="13716000" cy="5344160"/>
            </a:xfrm>
            <a:custGeom>
              <a:avLst/>
              <a:gdLst/>
              <a:ahLst/>
              <a:cxnLst/>
              <a:rect l="l" t="t" r="r" b="b"/>
              <a:pathLst>
                <a:path w="13716000" h="5344160">
                  <a:moveTo>
                    <a:pt x="13716000" y="0"/>
                  </a:moveTo>
                  <a:lnTo>
                    <a:pt x="0" y="0"/>
                  </a:lnTo>
                  <a:lnTo>
                    <a:pt x="0" y="5344160"/>
                  </a:lnTo>
                  <a:lnTo>
                    <a:pt x="13716000" y="534416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r="-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3951526-028D-196D-F0E0-03754B02B525}"/>
              </a:ext>
            </a:extLst>
          </p:cNvPr>
          <p:cNvGrpSpPr/>
          <p:nvPr/>
        </p:nvGrpSpPr>
        <p:grpSpPr>
          <a:xfrm>
            <a:off x="2915672" y="3569104"/>
            <a:ext cx="5962581" cy="639590"/>
            <a:chOff x="0" y="0"/>
            <a:chExt cx="7950108" cy="85278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52FC14D-EBFD-407E-9A9C-162D9FD1BDE5}"/>
                </a:ext>
              </a:extLst>
            </p:cNvPr>
            <p:cNvSpPr/>
            <p:nvPr/>
          </p:nvSpPr>
          <p:spPr>
            <a:xfrm>
              <a:off x="0" y="0"/>
              <a:ext cx="7950108" cy="852786"/>
            </a:xfrm>
            <a:custGeom>
              <a:avLst/>
              <a:gdLst/>
              <a:ahLst/>
              <a:cxnLst/>
              <a:rect l="l" t="t" r="r" b="b"/>
              <a:pathLst>
                <a:path w="7950108" h="852786">
                  <a:moveTo>
                    <a:pt x="0" y="0"/>
                  </a:moveTo>
                  <a:lnTo>
                    <a:pt x="7950108" y="0"/>
                  </a:lnTo>
                  <a:lnTo>
                    <a:pt x="7950108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6DDF7E8-E70D-5C47-7E90-5AF7A9E17E2C}"/>
                </a:ext>
              </a:extLst>
            </p:cNvPr>
            <p:cNvSpPr txBox="1"/>
            <p:nvPr/>
          </p:nvSpPr>
          <p:spPr>
            <a:xfrm>
              <a:off x="0" y="38100"/>
              <a:ext cx="7950108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l" defTabSz="914400" rtl="0" eaLnBrk="1" fontAlgn="auto" latinLnBrk="0" hangingPunct="1">
                <a:lnSpc>
                  <a:spcPts val="259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150" normalizeH="0" baseline="0" noProof="0" dirty="0">
                  <a:ln>
                    <a:noFill/>
                  </a:ln>
                  <a:solidFill>
                    <a:srgbClr val="02DCFA"/>
                  </a:solidFill>
                  <a:effectLst/>
                  <a:uLnTx/>
                  <a:uFillTx/>
                  <a:latin typeface="Montserrat Bold"/>
                  <a:ea typeface="Montserrat Bold"/>
                  <a:cs typeface="Montserrat Bold"/>
                  <a:sym typeface="Montserrat Bold"/>
                </a:rPr>
                <a:t>Denial of Service / Distributed DoS</a:t>
              </a: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EB72305A-5F80-F8FE-03B5-04DBD3B9D758}"/>
              </a:ext>
            </a:extLst>
          </p:cNvPr>
          <p:cNvSpPr txBox="1"/>
          <p:nvPr/>
        </p:nvSpPr>
        <p:spPr>
          <a:xfrm>
            <a:off x="2896381" y="4439300"/>
            <a:ext cx="8740934" cy="283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Threats from employees, contractors, or trusted partners.</a:t>
            </a:r>
          </a:p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May be malicious (data theft, sabotage) or accidental (carelessness).</a:t>
            </a:r>
            <a:b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</a:br>
            <a:endParaRPr kumimoji="0" lang="en-US" sz="21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Harder to detect since insiders already have access.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E7F00C8-63B4-17C7-FB79-D858474C126C}"/>
              </a:ext>
            </a:extLst>
          </p:cNvPr>
          <p:cNvGrpSpPr/>
          <p:nvPr/>
        </p:nvGrpSpPr>
        <p:grpSpPr>
          <a:xfrm>
            <a:off x="6390028" y="2323943"/>
            <a:ext cx="4114800" cy="547688"/>
            <a:chOff x="0" y="0"/>
            <a:chExt cx="5486400" cy="73025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DE9B499-2AD1-3869-82B6-88B707B2A8CC}"/>
                </a:ext>
              </a:extLst>
            </p:cNvPr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77F0E69-45D3-2578-F937-9EFDF1D61DC9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15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8F2CA48-FB77-4446-DDBA-BDD076ADC5EF}"/>
              </a:ext>
            </a:extLst>
          </p:cNvPr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B774101-6202-E2FA-5FEB-BA2DB91D62D2}"/>
                </a:ext>
              </a:extLst>
            </p:cNvPr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26A0870-1EE3-26E8-B929-89E93F15A592}"/>
                </a:ext>
              </a:extLst>
            </p:cNvPr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15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5C7BBEC7-C0A5-35FB-EBC6-F35A94B7332A}"/>
              </a:ext>
            </a:extLst>
          </p:cNvPr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BDF9C93-2450-DAD9-EA26-16E6424339D2}"/>
                </a:ext>
              </a:extLst>
            </p:cNvPr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756223E-2089-F61B-3169-28C8F5715297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150" normalizeH="0" baseline="0" noProof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14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7501">
            <a:off x="1244002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7501">
            <a:off x="7044271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7501">
            <a:off x="12844543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93524" y="2464981"/>
            <a:ext cx="7284951" cy="840334"/>
            <a:chOff x="0" y="0"/>
            <a:chExt cx="9713268" cy="11204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13268" cy="1120445"/>
            </a:xfrm>
            <a:custGeom>
              <a:avLst/>
              <a:gdLst/>
              <a:ahLst/>
              <a:cxnLst/>
              <a:rect l="l" t="t" r="r" b="b"/>
              <a:pathLst>
                <a:path w="9713268" h="1120445">
                  <a:moveTo>
                    <a:pt x="0" y="0"/>
                  </a:moveTo>
                  <a:lnTo>
                    <a:pt x="9713268" y="0"/>
                  </a:lnTo>
                  <a:lnTo>
                    <a:pt x="9713268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9713268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5040"/>
                </a:lnSpc>
              </a:pPr>
              <a:r>
                <a:rPr lang="en-US" sz="4400" dirty="0">
                  <a:solidFill>
                    <a:schemeClr val="bg1"/>
                  </a:solidFill>
                  <a:latin typeface="Montserrat Bold" panose="020B0604020202020204" charset="0"/>
                </a:rPr>
                <a:t>Network Vulnerabilities</a:t>
              </a:r>
              <a:endParaRPr lang="en-US" sz="4200" b="1" spc="600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5959" y="4275037"/>
            <a:ext cx="5079294" cy="1505959"/>
            <a:chOff x="-674191" y="86121"/>
            <a:chExt cx="6772392" cy="2007946"/>
          </a:xfrm>
        </p:grpSpPr>
        <p:sp>
          <p:nvSpPr>
            <p:cNvPr id="11" name="Freeform 11"/>
            <p:cNvSpPr/>
            <p:nvPr/>
          </p:nvSpPr>
          <p:spPr>
            <a:xfrm>
              <a:off x="323643" y="86121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674191" y="186889"/>
              <a:ext cx="6772392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6480"/>
                </a:lnSpc>
              </a:pPr>
              <a:r>
                <a:rPr lang="en-US" sz="4000" dirty="0">
                  <a:solidFill>
                    <a:schemeClr val="accent5"/>
                  </a:solidFill>
                  <a:latin typeface="Montserrat Bold" panose="020B0604020202020204" charset="0"/>
                </a:rPr>
                <a:t>Weak Passwords</a:t>
              </a:r>
              <a:endParaRPr lang="en-US" sz="4000" b="1" spc="600" dirty="0">
                <a:solidFill>
                  <a:schemeClr val="accent5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15553" y="6046864"/>
            <a:ext cx="4370941" cy="190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chemeClr val="bg1"/>
                </a:solidFill>
                <a:latin typeface="Montserrat Bold" panose="020B0604020202020204" charset="0"/>
              </a:rPr>
              <a:t>Easily guessable or reused passwords make it simple for attackers to gain unauthorized access.</a:t>
            </a:r>
            <a:endParaRPr lang="en-US" sz="2100" spc="150" dirty="0">
              <a:solidFill>
                <a:schemeClr val="bg1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72200" y="4210446"/>
            <a:ext cx="6402525" cy="1601876"/>
            <a:chOff x="0" y="0"/>
            <a:chExt cx="6295897" cy="21358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09641" y="228657"/>
              <a:ext cx="5386256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6480"/>
                </a:lnSpc>
              </a:pPr>
              <a:r>
                <a:rPr lang="en-US" sz="4000" dirty="0">
                  <a:solidFill>
                    <a:schemeClr val="accent5"/>
                  </a:solidFill>
                  <a:latin typeface="Montserrat Bold" panose="020B0604020202020204" charset="0"/>
                </a:rPr>
                <a:t>Unpatched Systems/Software</a:t>
              </a:r>
              <a:endParaRPr lang="en-US" sz="4000" b="1" spc="600" dirty="0">
                <a:solidFill>
                  <a:schemeClr val="accent5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25888" y="6046864"/>
            <a:ext cx="4370940" cy="190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chemeClr val="bg1"/>
                </a:solidFill>
                <a:latin typeface="Montserrat Bold" panose="020B0604020202020204" charset="0"/>
              </a:rPr>
              <a:t>Missing security updates leave systems exposed to known exploits and vulnerabilities.</a:t>
            </a:r>
            <a:endParaRPr lang="en-US" sz="2100" spc="150" dirty="0">
              <a:solidFill>
                <a:schemeClr val="bg1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2725400" y="4210446"/>
            <a:ext cx="4724552" cy="1487533"/>
            <a:chOff x="-913147" y="0"/>
            <a:chExt cx="6299403" cy="19833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913147" y="76200"/>
              <a:ext cx="6299403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6480"/>
                </a:lnSpc>
              </a:pPr>
              <a:r>
                <a:rPr lang="en-US" sz="3900" dirty="0">
                  <a:solidFill>
                    <a:schemeClr val="accent5"/>
                  </a:solidFill>
                  <a:latin typeface="Montserrat Bold" panose="020B0604020202020204" charset="0"/>
                </a:rPr>
                <a:t>Misconfigurations</a:t>
              </a:r>
              <a:endParaRPr lang="en-US" sz="3900" b="1" spc="600" dirty="0">
                <a:solidFill>
                  <a:schemeClr val="accent5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936220" y="6046864"/>
            <a:ext cx="4352762" cy="190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chemeClr val="bg1"/>
                </a:solidFill>
                <a:latin typeface="Montserrat Bold" panose="020B0604020202020204" charset="0"/>
              </a:rPr>
              <a:t>Incorrect network or device settings (e.g., open ports, default credentials) can create security gaps.</a:t>
            </a:r>
            <a:endParaRPr lang="en-US" sz="2100" spc="150" dirty="0">
              <a:solidFill>
                <a:schemeClr val="bg1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 Bold" panose="020B0604020202020204" charset="0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The Role of a Level 1 SOC Analyst at Senthorus">
            <a:extLst>
              <a:ext uri="{FF2B5EF4-FFF2-40B4-BE49-F238E27FC236}">
                <a16:creationId xmlns:a16="http://schemas.microsoft.com/office/drawing/2014/main" id="{A95CCE3E-70F7-3049-1069-712B8C96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" b="15089"/>
          <a:stretch>
            <a:fillRect/>
          </a:stretch>
        </p:blipFill>
        <p:spPr bwMode="auto">
          <a:xfrm>
            <a:off x="20" y="1923"/>
            <a:ext cx="1828798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2340C6-DEF2-F440-1DA6-6DF8856DD8FC}"/>
              </a:ext>
            </a:extLst>
          </p:cNvPr>
          <p:cNvSpPr txBox="1"/>
          <p:nvPr/>
        </p:nvSpPr>
        <p:spPr>
          <a:xfrm>
            <a:off x="3657600" y="419100"/>
            <a:ext cx="11277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Countermeasures</a:t>
            </a:r>
          </a:p>
        </p:txBody>
      </p:sp>
    </p:spTree>
    <p:extLst>
      <p:ext uri="{BB962C8B-B14F-4D97-AF65-F5344CB8AC3E}">
        <p14:creationId xmlns:p14="http://schemas.microsoft.com/office/powerpoint/2010/main" val="224244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76F44-AECB-5D42-797A-7F09820F4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51EF50-BDD8-493F-830A-3C765DD977B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315539"/>
            <a:chOff x="0" y="0"/>
            <a:chExt cx="24384000" cy="137159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72A3DA-B0F5-C237-6EEB-F964DF0DE39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B7AE2EF9-7A94-7EDB-B962-35BA8E82C204}"/>
              </a:ext>
            </a:extLst>
          </p:cNvPr>
          <p:cNvSpPr txBox="1"/>
          <p:nvPr/>
        </p:nvSpPr>
        <p:spPr>
          <a:xfrm>
            <a:off x="5797592" y="1706503"/>
            <a:ext cx="1209828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u="sng" dirty="0">
                <a:solidFill>
                  <a:schemeClr val="bg1"/>
                </a:solidFill>
              </a:rPr>
              <a:t>Phishing &amp; Social Engineering Countermeasures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066926C-D51B-8CDF-4808-631C231A11E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94889"/>
            <a:ext cx="5372100" cy="8083158"/>
            <a:chOff x="0" y="0"/>
            <a:chExt cx="7162800" cy="10777544"/>
          </a:xfrm>
        </p:grpSpPr>
        <p:sp>
          <p:nvSpPr>
            <p:cNvPr id="6" name="Freeform 6" descr="A close up of a person wearing glasses and the measurements of the eyes">
              <a:extLst>
                <a:ext uri="{FF2B5EF4-FFF2-40B4-BE49-F238E27FC236}">
                  <a16:creationId xmlns:a16="http://schemas.microsoft.com/office/drawing/2014/main" id="{121BC553-374E-7BAC-0C62-6845B39F7018}"/>
                </a:ext>
              </a:extLst>
            </p:cNvPr>
            <p:cNvSpPr/>
            <p:nvPr/>
          </p:nvSpPr>
          <p:spPr>
            <a:xfrm flipH="1">
              <a:off x="0" y="0"/>
              <a:ext cx="7162800" cy="10777601"/>
            </a:xfrm>
            <a:custGeom>
              <a:avLst/>
              <a:gdLst/>
              <a:ahLst/>
              <a:cxnLst/>
              <a:rect l="l" t="t" r="r" b="b"/>
              <a:pathLst>
                <a:path w="7162800" h="10777601">
                  <a:moveTo>
                    <a:pt x="7162800" y="0"/>
                  </a:moveTo>
                  <a:lnTo>
                    <a:pt x="0" y="0"/>
                  </a:lnTo>
                  <a:lnTo>
                    <a:pt x="0" y="10777601"/>
                  </a:lnTo>
                  <a:lnTo>
                    <a:pt x="7162800" y="10777601"/>
                  </a:lnTo>
                  <a:lnTo>
                    <a:pt x="7162800" y="0"/>
                  </a:lnTo>
                  <a:close/>
                </a:path>
              </a:pathLst>
            </a:custGeom>
            <a:blipFill>
              <a:blip r:embed="rId3"/>
              <a:stretch>
                <a:fillRect b="-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BF74C3F-91C8-8398-DED6-2CD02A770A85}"/>
              </a:ext>
            </a:extLst>
          </p:cNvPr>
          <p:cNvSpPr txBox="1"/>
          <p:nvPr/>
        </p:nvSpPr>
        <p:spPr>
          <a:xfrm>
            <a:off x="6189714" y="3579385"/>
            <a:ext cx="3252081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Train Employees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4D49F61-30A2-76BA-2B51-FA249CB9D8E1}"/>
              </a:ext>
            </a:extLst>
          </p:cNvPr>
          <p:cNvSpPr txBox="1"/>
          <p:nvPr/>
        </p:nvSpPr>
        <p:spPr>
          <a:xfrm>
            <a:off x="6189714" y="5913347"/>
            <a:ext cx="4021437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Use Strong Authentication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8496FB-588B-1998-B209-E98CD1580EC3}"/>
              </a:ext>
            </a:extLst>
          </p:cNvPr>
          <p:cNvSpPr txBox="1"/>
          <p:nvPr/>
        </p:nvSpPr>
        <p:spPr>
          <a:xfrm>
            <a:off x="6227817" y="4048223"/>
            <a:ext cx="8745483" cy="730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Teach everyone how to spot red flags in emails, such as suspicious links.</a:t>
            </a: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DB3A216-2F7D-59CD-D8E4-4FB1DA7721F0}"/>
              </a:ext>
            </a:extLst>
          </p:cNvPr>
          <p:cNvSpPr txBox="1"/>
          <p:nvPr/>
        </p:nvSpPr>
        <p:spPr>
          <a:xfrm>
            <a:off x="6189714" y="6456545"/>
            <a:ext cx="8212084" cy="730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Implement multi-factor authentication (MFA) to require a second form of verification.</a:t>
            </a: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83EE4E3-D4F8-866A-2A7D-A4DAB55FE9EA}"/>
              </a:ext>
            </a:extLst>
          </p:cNvPr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CF97569-DD24-E9AE-3B75-F10CCDA697AA}"/>
                </a:ext>
              </a:extLst>
            </p:cNvPr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62174E7-B0D9-7D81-5C94-273A27405F9E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pic>
        <p:nvPicPr>
          <p:cNvPr id="2056" name="Picture 8" descr="What Is Phishing? Understanding Cyber Attacks">
            <a:extLst>
              <a:ext uri="{FF2B5EF4-FFF2-40B4-BE49-F238E27FC236}">
                <a16:creationId xmlns:a16="http://schemas.microsoft.com/office/drawing/2014/main" id="{469F2E46-E126-4F2D-EB98-08586782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4888"/>
            <a:ext cx="5409631" cy="80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68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CA6036-4A14-E3E2-719C-D5D888FF9F1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-3"/>
            <a:chExt cx="24384000" cy="13715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21E497B-0D0D-B7E3-1E1C-1DF4609EA9BB}"/>
                </a:ext>
              </a:extLst>
            </p:cNvPr>
            <p:cNvSpPr/>
            <p:nvPr/>
          </p:nvSpPr>
          <p:spPr>
            <a:xfrm>
              <a:off x="0" y="-3"/>
              <a:ext cx="24384000" cy="13715999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3074" name="Picture 2" descr="7 Signs You Have Malware and How to Get Rid of It | PCMag">
            <a:extLst>
              <a:ext uri="{FF2B5EF4-FFF2-40B4-BE49-F238E27FC236}">
                <a16:creationId xmlns:a16="http://schemas.microsoft.com/office/drawing/2014/main" id="{598994B2-2D10-506D-196E-7F46DD0A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003" y="2019301"/>
            <a:ext cx="8323997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6C699-15D0-8A89-675E-81C8F7CDCC9F}"/>
              </a:ext>
            </a:extLst>
          </p:cNvPr>
          <p:cNvSpPr txBox="1"/>
          <p:nvPr/>
        </p:nvSpPr>
        <p:spPr>
          <a:xfrm>
            <a:off x="415688" y="419100"/>
            <a:ext cx="9150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Malware Countermeasures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054A1-200D-8AD6-ACE4-2EE7813CC0DD}"/>
              </a:ext>
            </a:extLst>
          </p:cNvPr>
          <p:cNvSpPr txBox="1"/>
          <p:nvPr/>
        </p:nvSpPr>
        <p:spPr>
          <a:xfrm>
            <a:off x="415688" y="2320305"/>
            <a:ext cx="9150824" cy="449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Install Antivirus Software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6C22A-58A6-CA2E-8384-6A427F4DC2A8}"/>
              </a:ext>
            </a:extLst>
          </p:cNvPr>
          <p:cNvSpPr txBox="1"/>
          <p:nvPr/>
        </p:nvSpPr>
        <p:spPr>
          <a:xfrm>
            <a:off x="424787" y="2769531"/>
            <a:ext cx="9150824" cy="82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Use reputable antivirus and anti-malware software on all devices and keep it updated.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91776-83DB-D205-2767-F73FEC51C6BB}"/>
              </a:ext>
            </a:extLst>
          </p:cNvPr>
          <p:cNvSpPr txBox="1"/>
          <p:nvPr/>
        </p:nvSpPr>
        <p:spPr>
          <a:xfrm>
            <a:off x="449807" y="4387340"/>
            <a:ext cx="9362364" cy="43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Keep Software Updated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0AB5C-2A5E-D812-FFCE-CF2D2E0093E8}"/>
              </a:ext>
            </a:extLst>
          </p:cNvPr>
          <p:cNvSpPr txBox="1"/>
          <p:nvPr/>
        </p:nvSpPr>
        <p:spPr>
          <a:xfrm>
            <a:off x="449807" y="4917828"/>
            <a:ext cx="9362364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Regularly patch and update all operating systems and applications.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C202C-7268-BDA8-75BA-7856B5D33996}"/>
              </a:ext>
            </a:extLst>
          </p:cNvPr>
          <p:cNvSpPr txBox="1"/>
          <p:nvPr/>
        </p:nvSpPr>
        <p:spPr>
          <a:xfrm>
            <a:off x="449807" y="6092375"/>
            <a:ext cx="9362364" cy="43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Back Up Data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6C68B9-B603-B6D7-8810-727B39CE12ED}"/>
              </a:ext>
            </a:extLst>
          </p:cNvPr>
          <p:cNvSpPr txBox="1"/>
          <p:nvPr/>
        </p:nvSpPr>
        <p:spPr>
          <a:xfrm>
            <a:off x="449807" y="6705529"/>
            <a:ext cx="9362364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Regularly back up important data to an external drive or cloud service.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1018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8C3F68-5910-C42D-FD88-CC3E972A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r="9229"/>
          <a:stretch>
            <a:fillRect/>
          </a:stretch>
        </p:blipFill>
        <p:spPr bwMode="auto">
          <a:xfrm>
            <a:off x="20" y="1"/>
            <a:ext cx="18287980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2ADFC-357C-A821-25BE-66B338C92FFB}"/>
              </a:ext>
            </a:extLst>
          </p:cNvPr>
          <p:cNvSpPr txBox="1"/>
          <p:nvPr/>
        </p:nvSpPr>
        <p:spPr>
          <a:xfrm>
            <a:off x="457200" y="190500"/>
            <a:ext cx="11506200" cy="11194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DoS/DDoS Attacks Countermeasures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8E524-2EE5-F948-97DD-7B246AC0498E}"/>
              </a:ext>
            </a:extLst>
          </p:cNvPr>
          <p:cNvSpPr txBox="1"/>
          <p:nvPr/>
        </p:nvSpPr>
        <p:spPr>
          <a:xfrm>
            <a:off x="838200" y="2171700"/>
            <a:ext cx="4691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Use a DDoS Protection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D9944-EBC5-1D39-35BA-0C0F991771A3}"/>
              </a:ext>
            </a:extLst>
          </p:cNvPr>
          <p:cNvSpPr txBox="1"/>
          <p:nvPr/>
        </p:nvSpPr>
        <p:spPr>
          <a:xfrm>
            <a:off x="838200" y="2857500"/>
            <a:ext cx="9997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 a service that can filter malicious traffic before it reaches your network.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9B99D-4430-14C1-720D-B6DE8D58D85A}"/>
              </a:ext>
            </a:extLst>
          </p:cNvPr>
          <p:cNvSpPr txBox="1"/>
          <p:nvPr/>
        </p:nvSpPr>
        <p:spPr>
          <a:xfrm>
            <a:off x="838200" y="4351145"/>
            <a:ext cx="3142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Increase Bandwidth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4A457-493C-9F3A-0409-558925B88FA6}"/>
              </a:ext>
            </a:extLst>
          </p:cNvPr>
          <p:cNvSpPr txBox="1"/>
          <p:nvPr/>
        </p:nvSpPr>
        <p:spPr>
          <a:xfrm>
            <a:off x="846909" y="4952060"/>
            <a:ext cx="9823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Having more bandwidth can help absorb a larger amount of malicious traffic.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15F9E-032F-D5DC-3BBC-B36168048B4D}"/>
              </a:ext>
            </a:extLst>
          </p:cNvPr>
          <p:cNvSpPr txBox="1"/>
          <p:nvPr/>
        </p:nvSpPr>
        <p:spPr>
          <a:xfrm>
            <a:off x="846909" y="6507260"/>
            <a:ext cx="2140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Rate Limiting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32084-73FF-F65F-23EB-21629E3A7599}"/>
              </a:ext>
            </a:extLst>
          </p:cNvPr>
          <p:cNvSpPr txBox="1"/>
          <p:nvPr/>
        </p:nvSpPr>
        <p:spPr>
          <a:xfrm>
            <a:off x="855618" y="7161130"/>
            <a:ext cx="12925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Implement rate limiting to restrict the number of requests a single IP address can make in a given time</a:t>
            </a:r>
          </a:p>
        </p:txBody>
      </p:sp>
    </p:spTree>
    <p:extLst>
      <p:ext uri="{BB962C8B-B14F-4D97-AF65-F5344CB8AC3E}">
        <p14:creationId xmlns:p14="http://schemas.microsoft.com/office/powerpoint/2010/main" val="4066363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2469DA-B750-511E-D186-0190E3D467A9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"/>
            <a:ext cx="18288000" cy="10286999"/>
            <a:chOff x="0" y="0"/>
            <a:chExt cx="24384000" cy="13715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621BE4-9C42-B5C8-6D33-7AD8A836122D}"/>
                </a:ext>
              </a:extLst>
            </p:cNvPr>
            <p:cNvSpPr/>
            <p:nvPr/>
          </p:nvSpPr>
          <p:spPr>
            <a:xfrm>
              <a:off x="0" y="0"/>
              <a:ext cx="24384000" cy="13715999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35DC21-B4BE-8E51-4960-CF176A1ACA11}"/>
              </a:ext>
            </a:extLst>
          </p:cNvPr>
          <p:cNvSpPr txBox="1"/>
          <p:nvPr/>
        </p:nvSpPr>
        <p:spPr>
          <a:xfrm>
            <a:off x="838200" y="723900"/>
            <a:ext cx="967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Man-in-the-Middle (MitM) Countermeasures</a:t>
            </a:r>
          </a:p>
        </p:txBody>
      </p:sp>
      <p:pic>
        <p:nvPicPr>
          <p:cNvPr id="2050" name="Picture 2" descr="What is MITM (Man in the Middle) Attack | Imperva">
            <a:extLst>
              <a:ext uri="{FF2B5EF4-FFF2-40B4-BE49-F238E27FC236}">
                <a16:creationId xmlns:a16="http://schemas.microsoft.com/office/drawing/2014/main" id="{D06594C3-5D50-2E62-5ED1-284BFA40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756017"/>
            <a:ext cx="9078013" cy="42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98DF8-DA9B-582C-8D8E-393D8065F9C0}"/>
              </a:ext>
            </a:extLst>
          </p:cNvPr>
          <p:cNvSpPr txBox="1"/>
          <p:nvPr/>
        </p:nvSpPr>
        <p:spPr>
          <a:xfrm>
            <a:off x="838200" y="2408426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Use Encryption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1E1D2-B4D6-5793-2D29-929B367C65CD}"/>
              </a:ext>
            </a:extLst>
          </p:cNvPr>
          <p:cNvSpPr txBox="1"/>
          <p:nvPr/>
        </p:nvSpPr>
        <p:spPr>
          <a:xfrm>
            <a:off x="838200" y="4577149"/>
            <a:ext cx="9353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Use a VPN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D3EC7-C4EE-72A6-A587-42D62B5936A5}"/>
              </a:ext>
            </a:extLst>
          </p:cNvPr>
          <p:cNvSpPr txBox="1"/>
          <p:nvPr/>
        </p:nvSpPr>
        <p:spPr>
          <a:xfrm>
            <a:off x="838200" y="3077289"/>
            <a:ext cx="93530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Ensure all web traffic is encrypted using </a:t>
            </a:r>
            <a:r>
              <a:rPr lang="en-US" sz="2400" b="1" dirty="0">
                <a:solidFill>
                  <a:schemeClr val="bg1"/>
                </a:solidFill>
              </a:rPr>
              <a:t>HTTPS</a:t>
            </a:r>
            <a:r>
              <a:rPr lang="en-US" sz="2400" dirty="0">
                <a:solidFill>
                  <a:schemeClr val="bg1"/>
                </a:solidFill>
              </a:rPr>
              <a:t> (Hypertext Transfer Protocol Secure).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AD276-BCA7-2D2D-6B4C-EF23810F48C7}"/>
              </a:ext>
            </a:extLst>
          </p:cNvPr>
          <p:cNvSpPr txBox="1"/>
          <p:nvPr/>
        </p:nvSpPr>
        <p:spPr>
          <a:xfrm>
            <a:off x="853440" y="5172481"/>
            <a:ext cx="93530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Virtual Private Network (VPN) can create a secure, encrypted tunnel for your data, protecting it from interception.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789813D-212C-6D60-4F98-B3D0CC6C1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576649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5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5D5D1F-DB65-0A7D-1754-30EE2B0FB12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"/>
            <a:ext cx="18288000" cy="10286999"/>
            <a:chOff x="0" y="0"/>
            <a:chExt cx="24384000" cy="13715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15F4DF-B285-9AB8-9FE5-9443D1ED97BD}"/>
                </a:ext>
              </a:extLst>
            </p:cNvPr>
            <p:cNvSpPr/>
            <p:nvPr/>
          </p:nvSpPr>
          <p:spPr>
            <a:xfrm>
              <a:off x="0" y="0"/>
              <a:ext cx="24384000" cy="13715999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3076" name="Picture 4" descr="Insider Threat Knowledge Base | Center for Threat-Informed Defense">
            <a:extLst>
              <a:ext uri="{FF2B5EF4-FFF2-40B4-BE49-F238E27FC236}">
                <a16:creationId xmlns:a16="http://schemas.microsoft.com/office/drawing/2014/main" id="{7DB977BE-3341-20D4-A528-2EA78D81E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3415"/>
            <a:ext cx="59563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A1FAA-1DDE-48BA-A90F-18AD85C24440}"/>
              </a:ext>
            </a:extLst>
          </p:cNvPr>
          <p:cNvSpPr txBox="1"/>
          <p:nvPr/>
        </p:nvSpPr>
        <p:spPr>
          <a:xfrm>
            <a:off x="457200" y="653415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Insider Threats Countermeasures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1C423-AF4B-4B68-1964-E379C3A87AC5}"/>
              </a:ext>
            </a:extLst>
          </p:cNvPr>
          <p:cNvSpPr txBox="1"/>
          <p:nvPr/>
        </p:nvSpPr>
        <p:spPr>
          <a:xfrm>
            <a:off x="457200" y="22479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Implement Principle of Least Privilege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3E1B3-7ED3-02F8-8284-396877466997}"/>
              </a:ext>
            </a:extLst>
          </p:cNvPr>
          <p:cNvSpPr txBox="1"/>
          <p:nvPr/>
        </p:nvSpPr>
        <p:spPr>
          <a:xfrm>
            <a:off x="468086" y="488189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Monitor Employee Activity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40F11-CB55-A564-329A-F4C968F819CE}"/>
              </a:ext>
            </a:extLst>
          </p:cNvPr>
          <p:cNvSpPr txBox="1"/>
          <p:nvPr/>
        </p:nvSpPr>
        <p:spPr>
          <a:xfrm>
            <a:off x="468086" y="7430587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Create a Security Culture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0C873-0420-0F7F-A219-81DBE4D73D81}"/>
              </a:ext>
            </a:extLst>
          </p:cNvPr>
          <p:cNvSpPr txBox="1"/>
          <p:nvPr/>
        </p:nvSpPr>
        <p:spPr>
          <a:xfrm>
            <a:off x="468086" y="2909724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Grant employees access only to the data and systems they absolutely need to do their job.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6B277-4EF5-CD9D-B6A4-B9AE09FE45E3}"/>
              </a:ext>
            </a:extLst>
          </p:cNvPr>
          <p:cNvSpPr txBox="1"/>
          <p:nvPr/>
        </p:nvSpPr>
        <p:spPr>
          <a:xfrm>
            <a:off x="468086" y="548348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tools to monitor for unusual or suspicious behavior, such as a user accessing a large amount of data they normally wouldn't.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20B7E5-9F9E-971C-C1F7-778CC72F23A7}"/>
              </a:ext>
            </a:extLst>
          </p:cNvPr>
          <p:cNvSpPr txBox="1"/>
          <p:nvPr/>
        </p:nvSpPr>
        <p:spPr>
          <a:xfrm>
            <a:off x="468086" y="8183043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Encourage employees to report suspicious behavior and reinforce the importance of data security for everyone.</a:t>
            </a:r>
          </a:p>
        </p:txBody>
      </p:sp>
    </p:spTree>
    <p:extLst>
      <p:ext uri="{BB962C8B-B14F-4D97-AF65-F5344CB8AC3E}">
        <p14:creationId xmlns:p14="http://schemas.microsoft.com/office/powerpoint/2010/main" val="7756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3000">
              <a:srgbClr val="E371EA">
                <a:alpha val="100000"/>
              </a:srgbClr>
            </a:gs>
            <a:gs pos="83000">
              <a:srgbClr val="E371EA">
                <a:alpha val="100000"/>
              </a:srgbClr>
            </a:gs>
            <a:gs pos="100000">
              <a:srgbClr val="ECA0F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58433" y="-46540"/>
            <a:ext cx="10410567" cy="10333540"/>
            <a:chOff x="0" y="0"/>
            <a:chExt cx="13880756" cy="13778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80719" cy="13778103"/>
            </a:xfrm>
            <a:custGeom>
              <a:avLst/>
              <a:gdLst/>
              <a:ahLst/>
              <a:cxnLst/>
              <a:rect l="l" t="t" r="r" b="b"/>
              <a:pathLst>
                <a:path w="13880719" h="13778103">
                  <a:moveTo>
                    <a:pt x="0" y="0"/>
                  </a:moveTo>
                  <a:lnTo>
                    <a:pt x="13880719" y="0"/>
                  </a:lnTo>
                  <a:lnTo>
                    <a:pt x="13880719" y="13778103"/>
                  </a:lnTo>
                  <a:lnTo>
                    <a:pt x="0" y="13778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566" b="-461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2017" y="3173856"/>
            <a:ext cx="8261607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3302" y="4499961"/>
            <a:ext cx="7092945" cy="16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Network security is as important as your house’s doors and locks.</a:t>
            </a:r>
          </a:p>
          <a:p>
            <a:pPr algn="l">
              <a:lnSpc>
                <a:spcPts val="3150"/>
              </a:lnSpc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No network security , then no privacy , more stealing, and more threatening.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5525" y="0"/>
            <a:ext cx="18483525" cy="10396981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68741" y="1187710"/>
            <a:ext cx="10748772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6999" b="1" spc="999">
                <a:solidFill>
                  <a:srgbClr val="E7E6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 STUDY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41303" y="2692432"/>
            <a:ext cx="1077621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WANNACRY RANSOMWARE ATTACK (2017)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55398" y="4779978"/>
            <a:ext cx="14548019" cy="397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May 12, 2017 , a massive ransomeware outbreak spread worldwide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Exploited a known Windows vulnerability (EternalBlue / SMBv1)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Altough Microsoft had released a patch two months earlier , many organsizations hadn’t applied it 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ransomeware encrypted files and demanded payment in Bitcoin to unlock them </a:t>
            </a:r>
          </a:p>
          <a:p>
            <a:pPr algn="just">
              <a:lnSpc>
                <a:spcPts val="45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800000" flipH="1">
            <a:off x="-2163897" y="8793922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24941" y="0"/>
            <a:ext cx="18412941" cy="1035727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42950" y="1085850"/>
            <a:ext cx="808679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SCALE AND IMPACT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7700" y="2471659"/>
            <a:ext cx="13570683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200,000+ systems infected across 150+ countries within days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Victims included large enterprises, hostpitals, small businesses , and individuals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235" y="4161891"/>
            <a:ext cx="7860514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High-profile disruption: 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UK National Health Service (NHS) : hospitals shut down, surgeries cancelled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FedEx, Telefonica, Deutshe Bahn also impacted 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Estimated global finanical damage: $4-8 billion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9095826" y="3946515"/>
            <a:ext cx="8830224" cy="5250403"/>
          </a:xfrm>
          <a:custGeom>
            <a:avLst/>
            <a:gdLst/>
            <a:ahLst/>
            <a:cxnLst/>
            <a:rect l="l" t="t" r="r" b="b"/>
            <a:pathLst>
              <a:path w="8830224" h="5250403">
                <a:moveTo>
                  <a:pt x="0" y="0"/>
                </a:moveTo>
                <a:lnTo>
                  <a:pt x="8830224" y="0"/>
                </a:lnTo>
                <a:lnTo>
                  <a:pt x="8830224" y="5250403"/>
                </a:lnTo>
                <a:lnTo>
                  <a:pt x="0" y="5250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2163667" y="861944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82662" y="2"/>
            <a:ext cx="18475412" cy="10392418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8121" y="716466"/>
            <a:ext cx="950227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InfeCTION METHOD &amp; VICTIM EXPERIENCE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2828925"/>
            <a:ext cx="10198519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Likely infection paths: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Phishing emails with malicious attachments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Exposed SMB port (445) on unpatched systems 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 Experience: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encrypted with “.wncry” extension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note demanding $300 in Bitcoin , doubling after 3 days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8420100"/>
            <a:ext cx="1613725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permanently lost after 7 days 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Installed DoublePulsar backdoor → left systems vulnerable even after removal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9031" y="7762875"/>
            <a:ext cx="214185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889604" y="2107116"/>
            <a:ext cx="8248597" cy="6398709"/>
            <a:chOff x="0" y="0"/>
            <a:chExt cx="304496" cy="236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496" cy="236207"/>
            </a:xfrm>
            <a:custGeom>
              <a:avLst/>
              <a:gdLst/>
              <a:ahLst/>
              <a:cxnLst/>
              <a:rect l="l" t="t" r="r" b="b"/>
              <a:pathLst>
                <a:path w="304496" h="236207">
                  <a:moveTo>
                    <a:pt x="0" y="0"/>
                  </a:moveTo>
                  <a:lnTo>
                    <a:pt x="304496" y="0"/>
                  </a:lnTo>
                  <a:lnTo>
                    <a:pt x="304496" y="236207"/>
                  </a:lnTo>
                  <a:lnTo>
                    <a:pt x="0" y="236207"/>
                  </a:lnTo>
                  <a:close/>
                </a:path>
              </a:pathLst>
            </a:custGeom>
            <a:solidFill>
              <a:srgbClr val="2626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4496" cy="27430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61330" y="2309744"/>
            <a:ext cx="8226670" cy="6392814"/>
            <a:chOff x="0" y="0"/>
            <a:chExt cx="1751479" cy="13610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1479" cy="1361046"/>
            </a:xfrm>
            <a:custGeom>
              <a:avLst/>
              <a:gdLst/>
              <a:ahLst/>
              <a:cxnLst/>
              <a:rect l="l" t="t" r="r" b="b"/>
              <a:pathLst>
                <a:path w="1751479" h="1361046">
                  <a:moveTo>
                    <a:pt x="0" y="0"/>
                  </a:moveTo>
                  <a:lnTo>
                    <a:pt x="1751479" y="0"/>
                  </a:lnTo>
                  <a:lnTo>
                    <a:pt x="1751479" y="1361046"/>
                  </a:lnTo>
                  <a:lnTo>
                    <a:pt x="0" y="1361046"/>
                  </a:lnTo>
                  <a:close/>
                </a:path>
              </a:pathLst>
            </a:custGeom>
            <a:blipFill>
              <a:blip r:embed="rId4"/>
              <a:stretch>
                <a:fillRect l="-19179" r="-19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18568" y="2"/>
            <a:ext cx="18411318" cy="10356365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89448" y="1085850"/>
            <a:ext cx="1349393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COnTAINMENT AND MITIGATION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5464" y="2489104"/>
            <a:ext cx="18219831" cy="578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Kill Switch Discovery : security researcher found a “kill switch” domain registering it slowed global spread </a:t>
            </a:r>
          </a:p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Mitigation strategies implemented: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Apply Microsoft MS17-010 patch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Block port 445 at network permiter + disable SMBv1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 networks to prevent lateral spread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 anti-malware detection tools </a:t>
            </a:r>
          </a:p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Limitations: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Removal tools could clean malware but could not decrypt files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variants appeared without the kill switch </a:t>
            </a:r>
          </a:p>
        </p:txBody>
      </p:sp>
      <p:sp>
        <p:nvSpPr>
          <p:cNvPr id="11" name="Freeform 11"/>
          <p:cNvSpPr/>
          <p:nvPr/>
        </p:nvSpPr>
        <p:spPr>
          <a:xfrm rot="-10800000" flipH="1">
            <a:off x="-1578491" y="9070147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99908" y="2"/>
            <a:ext cx="18757746" cy="10551231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10800000" flipH="1">
            <a:off x="-2342850" y="9013978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72873" y="1174941"/>
            <a:ext cx="715175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LESSONS LEARNED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207" y="2251266"/>
            <a:ext cx="17253585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Patch Management is Critical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succeeded mainly because organizations ignored available security updates.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Defense in Layers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Firewalls, IDS/IPS, backups, and network segmentation must work together.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 Factor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awareness to spot phishing and avoid risky behaviors.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is No Guarantee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Very few victims - confirmed data recovery after paying.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6743" y="7337616"/>
            <a:ext cx="14952689" cy="1476338"/>
            <a:chOff x="0" y="0"/>
            <a:chExt cx="551976" cy="544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1976" cy="54499"/>
            </a:xfrm>
            <a:custGeom>
              <a:avLst/>
              <a:gdLst/>
              <a:ahLst/>
              <a:cxnLst/>
              <a:rect l="l" t="t" r="r" b="b"/>
              <a:pathLst>
                <a:path w="551976" h="54499">
                  <a:moveTo>
                    <a:pt x="15533" y="0"/>
                  </a:moveTo>
                  <a:lnTo>
                    <a:pt x="536443" y="0"/>
                  </a:lnTo>
                  <a:cubicBezTo>
                    <a:pt x="545022" y="0"/>
                    <a:pt x="551976" y="6954"/>
                    <a:pt x="551976" y="15533"/>
                  </a:cubicBezTo>
                  <a:lnTo>
                    <a:pt x="551976" y="38966"/>
                  </a:lnTo>
                  <a:cubicBezTo>
                    <a:pt x="551976" y="43086"/>
                    <a:pt x="550340" y="47036"/>
                    <a:pt x="547427" y="49949"/>
                  </a:cubicBezTo>
                  <a:cubicBezTo>
                    <a:pt x="544514" y="52862"/>
                    <a:pt x="540563" y="54499"/>
                    <a:pt x="536443" y="54499"/>
                  </a:cubicBezTo>
                  <a:lnTo>
                    <a:pt x="15533" y="54499"/>
                  </a:lnTo>
                  <a:cubicBezTo>
                    <a:pt x="6954" y="54499"/>
                    <a:pt x="0" y="47545"/>
                    <a:pt x="0" y="38966"/>
                  </a:cubicBezTo>
                  <a:lnTo>
                    <a:pt x="0" y="15533"/>
                  </a:lnTo>
                  <a:cubicBezTo>
                    <a:pt x="0" y="6954"/>
                    <a:pt x="6954" y="0"/>
                    <a:pt x="15533" y="0"/>
                  </a:cubicBezTo>
                  <a:close/>
                </a:path>
              </a:pathLst>
            </a:custGeom>
            <a:solidFill>
              <a:srgbClr val="2323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1976" cy="92599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3304" y="7423521"/>
            <a:ext cx="16877489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199" u="none" strike="noStrike">
                <a:solidFill>
                  <a:srgbClr val="15C7C7"/>
                </a:solidFill>
                <a:latin typeface="Montserrat"/>
                <a:ea typeface="Montserrat"/>
                <a:cs typeface="Montserrat"/>
                <a:sym typeface="Montserrat"/>
              </a:rPr>
              <a:t>WannaCry proved that cybersecurity is a continuous process, requiring technology, policy, and awareness.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3838103" y="861945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5"/>
                </a:lnTo>
                <a:lnTo>
                  <a:pt x="6385194" y="928755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68741" y="1405458"/>
            <a:ext cx="10748772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70489" y="2463317"/>
            <a:ext cx="10776210" cy="37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700" spc="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Forecasting for success​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9555" y="3584785"/>
            <a:ext cx="7327654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02DC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78744" y="4174332"/>
          <a:ext cx="7467600" cy="4133849"/>
        </p:xfrm>
        <a:graphic>
          <a:graphicData uri="http://schemas.openxmlformats.org/drawingml/2006/table">
            <a:tbl>
              <a:tblPr/>
              <a:tblGrid>
                <a:gridCol w="121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645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clients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orders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Gross avenue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Net revenue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485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10​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1100​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$10,000​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$7,000​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485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20​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200​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$20,000​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$16,000​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941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30​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300​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$30,000​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$25,000​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485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40​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400​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$40,000​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$30,000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460637" y="3593783"/>
            <a:ext cx="635717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02DC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Revenue by year</a:t>
            </a:r>
          </a:p>
        </p:txBody>
      </p:sp>
      <p:pic>
        <p:nvPicPr>
          <p:cNvPr id="9" name="Picture 9" descr="Bar 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760" y="3520328"/>
            <a:ext cx="7848070" cy="59714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68741" y="1405458"/>
            <a:ext cx="10748772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Two-year action plan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44051" y="3106980"/>
            <a:ext cx="2160132" cy="898240"/>
            <a:chOff x="0" y="0"/>
            <a:chExt cx="2880176" cy="11976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0176" cy="1197654"/>
            </a:xfrm>
            <a:custGeom>
              <a:avLst/>
              <a:gdLst/>
              <a:ahLst/>
              <a:cxnLst/>
              <a:rect l="l" t="t" r="r" b="b"/>
              <a:pathLst>
                <a:path w="2880176" h="1197654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Supply volunteers​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96418" y="3106980"/>
            <a:ext cx="2160132" cy="898240"/>
            <a:chOff x="0" y="0"/>
            <a:chExt cx="2880176" cy="1197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80176" cy="1197654"/>
            </a:xfrm>
            <a:custGeom>
              <a:avLst/>
              <a:gdLst/>
              <a:ahLst/>
              <a:cxnLst/>
              <a:rect l="l" t="t" r="r" b="b"/>
              <a:pathLst>
                <a:path w="2880176" h="1197654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Run focus groups​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7030" y="3106980"/>
            <a:ext cx="2160132" cy="898240"/>
            <a:chOff x="0" y="0"/>
            <a:chExt cx="2880176" cy="11976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80176" cy="1197654"/>
            </a:xfrm>
            <a:custGeom>
              <a:avLst/>
              <a:gdLst/>
              <a:ahLst/>
              <a:cxnLst/>
              <a:rect l="l" t="t" r="r" b="b"/>
              <a:pathLst>
                <a:path w="2880176" h="1197654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Gather feedback​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0658" y="4144770"/>
            <a:ext cx="1531502" cy="752589"/>
            <a:chOff x="0" y="0"/>
            <a:chExt cx="2042002" cy="10034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42002" cy="1003452"/>
            </a:xfrm>
            <a:custGeom>
              <a:avLst/>
              <a:gdLst/>
              <a:ahLst/>
              <a:cxnLst/>
              <a:rect l="l" t="t" r="r" b="b"/>
              <a:pathLst>
                <a:path w="2042002" h="1003452">
                  <a:moveTo>
                    <a:pt x="0" y="0"/>
                  </a:moveTo>
                  <a:lnTo>
                    <a:pt x="2042002" y="0"/>
                  </a:lnTo>
                  <a:lnTo>
                    <a:pt x="2042002" y="1003452"/>
                  </a:lnTo>
                  <a:lnTo>
                    <a:pt x="0" y="1003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2042002" cy="9653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20XX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59959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4082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28204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12326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7650" y="4839075"/>
            <a:ext cx="740085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80572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64694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48816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32939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17062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01184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685301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044051" y="5793899"/>
            <a:ext cx="2160132" cy="823977"/>
            <a:chOff x="0" y="0"/>
            <a:chExt cx="2880176" cy="109863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880176" cy="1098636"/>
            </a:xfrm>
            <a:custGeom>
              <a:avLst/>
              <a:gdLst/>
              <a:ahLst/>
              <a:cxnLst/>
              <a:rect l="l" t="t" r="r" b="b"/>
              <a:pathLst>
                <a:path w="2880176" h="109863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with start ups​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964663" y="5793899"/>
            <a:ext cx="2160132" cy="823977"/>
            <a:chOff x="0" y="0"/>
            <a:chExt cx="2880176" cy="109863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80176" cy="1098636"/>
            </a:xfrm>
            <a:custGeom>
              <a:avLst/>
              <a:gdLst/>
              <a:ahLst/>
              <a:cxnLst/>
              <a:rect l="l" t="t" r="r" b="b"/>
              <a:pathLst>
                <a:path w="2880176" h="109863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b="1" spc="15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Regional launch​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885276" y="5793899"/>
            <a:ext cx="2160132" cy="823977"/>
            <a:chOff x="0" y="0"/>
            <a:chExt cx="2880176" cy="10986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80176" cy="1098636"/>
            </a:xfrm>
            <a:custGeom>
              <a:avLst/>
              <a:gdLst/>
              <a:ahLst/>
              <a:cxnLst/>
              <a:rect l="l" t="t" r="r" b="b"/>
              <a:pathLst>
                <a:path w="2880176" h="109863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Deliver to consumers​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80658" y="6674950"/>
            <a:ext cx="1531502" cy="752589"/>
            <a:chOff x="0" y="0"/>
            <a:chExt cx="2042002" cy="100345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42002" cy="1003452"/>
            </a:xfrm>
            <a:custGeom>
              <a:avLst/>
              <a:gdLst/>
              <a:ahLst/>
              <a:cxnLst/>
              <a:rect l="l" t="t" r="r" b="b"/>
              <a:pathLst>
                <a:path w="2042002" h="1003452">
                  <a:moveTo>
                    <a:pt x="0" y="0"/>
                  </a:moveTo>
                  <a:lnTo>
                    <a:pt x="2042002" y="0"/>
                  </a:lnTo>
                  <a:lnTo>
                    <a:pt x="2042002" y="1003452"/>
                  </a:lnTo>
                  <a:lnTo>
                    <a:pt x="0" y="1003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38100"/>
              <a:ext cx="2042002" cy="9653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20XX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659959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44082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28204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212326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307650" y="7391816"/>
            <a:ext cx="740085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80572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764694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948816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132939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317062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501184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685301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</a:p>
        </p:txBody>
      </p:sp>
      <p:sp>
        <p:nvSpPr>
          <p:cNvPr id="53" name="AutoShape 53"/>
          <p:cNvSpPr/>
          <p:nvPr/>
        </p:nvSpPr>
        <p:spPr>
          <a:xfrm rot="5474571">
            <a:off x="3862025" y="687618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AutoShape 54"/>
          <p:cNvSpPr/>
          <p:nvPr/>
        </p:nvSpPr>
        <p:spPr>
          <a:xfrm rot="5474571">
            <a:off x="9787311" y="6876188"/>
            <a:ext cx="526271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AutoShape 55"/>
          <p:cNvSpPr/>
          <p:nvPr/>
        </p:nvSpPr>
        <p:spPr>
          <a:xfrm rot="5474571">
            <a:off x="15703145" y="687618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AutoShape 56"/>
          <p:cNvSpPr/>
          <p:nvPr/>
        </p:nvSpPr>
        <p:spPr>
          <a:xfrm rot="5474571">
            <a:off x="3863915" y="427101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AutoShape 57"/>
          <p:cNvSpPr/>
          <p:nvPr/>
        </p:nvSpPr>
        <p:spPr>
          <a:xfrm rot="5474571">
            <a:off x="7413140" y="427101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8" name="AutoShape 58"/>
          <p:cNvSpPr/>
          <p:nvPr/>
        </p:nvSpPr>
        <p:spPr>
          <a:xfrm rot="5474571">
            <a:off x="13332960" y="427101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9" name="AutoShape 59"/>
          <p:cNvSpPr/>
          <p:nvPr/>
        </p:nvSpPr>
        <p:spPr>
          <a:xfrm rot="35113">
            <a:off x="2252434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0" name="AutoShape 60"/>
          <p:cNvSpPr/>
          <p:nvPr/>
        </p:nvSpPr>
        <p:spPr>
          <a:xfrm rot="35113">
            <a:off x="3446919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1" name="AutoShape 61"/>
          <p:cNvSpPr/>
          <p:nvPr/>
        </p:nvSpPr>
        <p:spPr>
          <a:xfrm rot="35113">
            <a:off x="462087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2" name="AutoShape 62"/>
          <p:cNvSpPr/>
          <p:nvPr/>
        </p:nvSpPr>
        <p:spPr>
          <a:xfrm rot="35113">
            <a:off x="581536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3" name="AutoShape 63"/>
          <p:cNvSpPr/>
          <p:nvPr/>
        </p:nvSpPr>
        <p:spPr>
          <a:xfrm rot="35113">
            <a:off x="697905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4" name="AutoShape 64"/>
          <p:cNvSpPr/>
          <p:nvPr/>
        </p:nvSpPr>
        <p:spPr>
          <a:xfrm rot="35113">
            <a:off x="817354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5" name="AutoShape 65"/>
          <p:cNvSpPr/>
          <p:nvPr/>
        </p:nvSpPr>
        <p:spPr>
          <a:xfrm rot="35113">
            <a:off x="9347500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6" name="AutoShape 66"/>
          <p:cNvSpPr/>
          <p:nvPr/>
        </p:nvSpPr>
        <p:spPr>
          <a:xfrm rot="35113">
            <a:off x="10541985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7" name="AutoShape 67"/>
          <p:cNvSpPr/>
          <p:nvPr/>
        </p:nvSpPr>
        <p:spPr>
          <a:xfrm rot="35113">
            <a:off x="11715943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35113">
            <a:off x="12910428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9" name="AutoShape 69"/>
          <p:cNvSpPr/>
          <p:nvPr/>
        </p:nvSpPr>
        <p:spPr>
          <a:xfrm rot="35113">
            <a:off x="14094651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2799840" y="6889914"/>
            <a:ext cx="13306744" cy="280307"/>
          </a:xfrm>
          <a:custGeom>
            <a:avLst/>
            <a:gdLst/>
            <a:ahLst/>
            <a:cxnLst/>
            <a:rect l="l" t="t" r="r" b="b"/>
            <a:pathLst>
              <a:path w="13306744" h="280307">
                <a:moveTo>
                  <a:pt x="0" y="0"/>
                </a:moveTo>
                <a:lnTo>
                  <a:pt x="13306744" y="0"/>
                </a:lnTo>
                <a:lnTo>
                  <a:pt x="13306744" y="280307"/>
                </a:lnTo>
                <a:lnTo>
                  <a:pt x="0" y="28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AutoShape 71"/>
          <p:cNvSpPr/>
          <p:nvPr/>
        </p:nvSpPr>
        <p:spPr>
          <a:xfrm rot="35113">
            <a:off x="2252434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2" name="AutoShape 72"/>
          <p:cNvSpPr/>
          <p:nvPr/>
        </p:nvSpPr>
        <p:spPr>
          <a:xfrm rot="35113">
            <a:off x="3446919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" name="AutoShape 73"/>
          <p:cNvSpPr/>
          <p:nvPr/>
        </p:nvSpPr>
        <p:spPr>
          <a:xfrm rot="35113">
            <a:off x="462087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4" name="AutoShape 74"/>
          <p:cNvSpPr/>
          <p:nvPr/>
        </p:nvSpPr>
        <p:spPr>
          <a:xfrm rot="35113">
            <a:off x="581536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5" name="AutoShape 75"/>
          <p:cNvSpPr/>
          <p:nvPr/>
        </p:nvSpPr>
        <p:spPr>
          <a:xfrm rot="35113">
            <a:off x="697905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6" name="AutoShape 76"/>
          <p:cNvSpPr/>
          <p:nvPr/>
        </p:nvSpPr>
        <p:spPr>
          <a:xfrm rot="35113">
            <a:off x="817354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7" name="AutoShape 77"/>
          <p:cNvSpPr/>
          <p:nvPr/>
        </p:nvSpPr>
        <p:spPr>
          <a:xfrm rot="35113">
            <a:off x="9347500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8" name="AutoShape 78"/>
          <p:cNvSpPr/>
          <p:nvPr/>
        </p:nvSpPr>
        <p:spPr>
          <a:xfrm rot="35113">
            <a:off x="10541985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9" name="AutoShape 79"/>
          <p:cNvSpPr/>
          <p:nvPr/>
        </p:nvSpPr>
        <p:spPr>
          <a:xfrm rot="35113">
            <a:off x="11715943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0" name="AutoShape 80"/>
          <p:cNvSpPr/>
          <p:nvPr/>
        </p:nvSpPr>
        <p:spPr>
          <a:xfrm rot="35113">
            <a:off x="12910428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1" name="AutoShape 81"/>
          <p:cNvSpPr/>
          <p:nvPr/>
        </p:nvSpPr>
        <p:spPr>
          <a:xfrm rot="35113">
            <a:off x="14094651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2" name="Freeform 82"/>
          <p:cNvSpPr/>
          <p:nvPr/>
        </p:nvSpPr>
        <p:spPr>
          <a:xfrm>
            <a:off x="2799840" y="4345576"/>
            <a:ext cx="13306744" cy="280306"/>
          </a:xfrm>
          <a:custGeom>
            <a:avLst/>
            <a:gdLst/>
            <a:ahLst/>
            <a:cxnLst/>
            <a:rect l="l" t="t" r="r" b="b"/>
            <a:pathLst>
              <a:path w="13306744" h="280306">
                <a:moveTo>
                  <a:pt x="0" y="0"/>
                </a:moveTo>
                <a:lnTo>
                  <a:pt x="13306744" y="0"/>
                </a:lnTo>
                <a:lnTo>
                  <a:pt x="13306744" y="280307"/>
                </a:lnTo>
                <a:lnTo>
                  <a:pt x="0" y="280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3" name="Group 8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82065" y="1214878"/>
            <a:ext cx="7114032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Financials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90625" y="1857375"/>
          <a:ext cx="8077200" cy="7910973"/>
        </p:xfrm>
        <a:graphic>
          <a:graphicData uri="http://schemas.openxmlformats.org/drawingml/2006/table">
            <a:tbl>
              <a:tblPr/>
              <a:tblGrid>
                <a:gridCol w="266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366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1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3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Detailers​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Sales​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113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Price per Sale​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Revenue @ 15%​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5,625,000​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216,000,000​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0113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Gross Profit</a:t>
                      </a:r>
                      <a:r>
                        <a:rPr lang="en-US" sz="1800" spc="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5,625,000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48,000,000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216,000,000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Expenses​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Sales &amp; Marketing​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5,062,500​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38,400,000​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151,200,000​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Customer Service​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1,687,500​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9,600,000​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21,600,000​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0113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Product Development​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562,500​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10,800,000​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Research​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281,250​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4,320,000​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Total Expenses</a:t>
                      </a:r>
                      <a:r>
                        <a:rPr lang="en-US" sz="1800" spc="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7,593,750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52,800,000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187,920,000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769599" y="0"/>
            <a:ext cx="7518401" cy="10301064"/>
            <a:chOff x="0" y="0"/>
            <a:chExt cx="10024534" cy="13734752"/>
          </a:xfrm>
        </p:grpSpPr>
        <p:sp>
          <p:nvSpPr>
            <p:cNvPr id="13" name="Freeform 13" descr="A close up of a person wearing glasses and the measurements of the eyes"/>
            <p:cNvSpPr/>
            <p:nvPr/>
          </p:nvSpPr>
          <p:spPr>
            <a:xfrm>
              <a:off x="0" y="0"/>
              <a:ext cx="10024491" cy="13734796"/>
            </a:xfrm>
            <a:custGeom>
              <a:avLst/>
              <a:gdLst/>
              <a:ahLst/>
              <a:cxnLst/>
              <a:rect l="l" t="t" r="r" b="b"/>
              <a:pathLst>
                <a:path w="10024491" h="13734796">
                  <a:moveTo>
                    <a:pt x="0" y="0"/>
                  </a:moveTo>
                  <a:lnTo>
                    <a:pt x="10024491" y="0"/>
                  </a:lnTo>
                  <a:lnTo>
                    <a:pt x="10024491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8953" y="1108953"/>
            <a:ext cx="16070094" cy="8069094"/>
            <a:chOff x="0" y="0"/>
            <a:chExt cx="21426792" cy="107587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26805" cy="10758805"/>
            </a:xfrm>
            <a:custGeom>
              <a:avLst/>
              <a:gdLst/>
              <a:ahLst/>
              <a:cxnLst/>
              <a:rect l="l" t="t" r="r" b="b"/>
              <a:pathLst>
                <a:path w="21426805" h="10758805">
                  <a:moveTo>
                    <a:pt x="0" y="0"/>
                  </a:moveTo>
                  <a:lnTo>
                    <a:pt x="21426805" y="0"/>
                  </a:lnTo>
                  <a:lnTo>
                    <a:pt x="21426805" y="10758805"/>
                  </a:lnTo>
                  <a:lnTo>
                    <a:pt x="0" y="10758805"/>
                  </a:lnTo>
                  <a:close/>
                </a:path>
              </a:pathLst>
            </a:custGeom>
            <a:solidFill>
              <a:srgbClr val="E7E6E6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10434" y="4007868"/>
            <a:ext cx="2621469" cy="2644048"/>
            <a:chOff x="0" y="0"/>
            <a:chExt cx="3495292" cy="3525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68770" y="4007868"/>
            <a:ext cx="2621469" cy="2644048"/>
            <a:chOff x="0" y="0"/>
            <a:chExt cx="3495292" cy="35253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27106" y="4007868"/>
            <a:ext cx="2621469" cy="2644048"/>
            <a:chOff x="0" y="0"/>
            <a:chExt cx="3495292" cy="35253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185442" y="4007868"/>
            <a:ext cx="2621469" cy="2644048"/>
            <a:chOff x="0" y="0"/>
            <a:chExt cx="3495292" cy="35253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70487" y="2272061"/>
            <a:ext cx="10747026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 the team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705606" y="4206080"/>
            <a:ext cx="2231128" cy="2247625"/>
            <a:chOff x="0" y="0"/>
            <a:chExt cx="2974838" cy="2996834"/>
          </a:xfrm>
        </p:grpSpPr>
        <p:sp>
          <p:nvSpPr>
            <p:cNvPr id="16" name="Freeform 16" descr="Team member headshot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232358" y="6855819"/>
            <a:ext cx="3177621" cy="498170"/>
            <a:chOff x="0" y="0"/>
            <a:chExt cx="4236828" cy="6642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Takuma Hayashi​​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23798" y="7394940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President​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63942" y="4206080"/>
            <a:ext cx="2231128" cy="2247625"/>
            <a:chOff x="0" y="0"/>
            <a:chExt cx="2974838" cy="29968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15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90694" y="6855819"/>
            <a:ext cx="3177621" cy="498170"/>
            <a:chOff x="0" y="0"/>
            <a:chExt cx="4236828" cy="6642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Mirjam Nilsson​​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882134" y="7394940"/>
            <a:ext cx="2994741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Executive Officer​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822278" y="4206080"/>
            <a:ext cx="2231128" cy="2247625"/>
            <a:chOff x="0" y="0"/>
            <a:chExt cx="2974838" cy="299683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15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49031" y="6855819"/>
            <a:ext cx="3177621" cy="498170"/>
            <a:chOff x="0" y="0"/>
            <a:chExt cx="4236828" cy="66422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Flora Berggren​​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440470" y="7394940"/>
            <a:ext cx="2994741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Operations Officer​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380614" y="4206080"/>
            <a:ext cx="2231128" cy="2247625"/>
            <a:chOff x="0" y="0"/>
            <a:chExt cx="2974838" cy="2996834"/>
          </a:xfrm>
        </p:grpSpPr>
        <p:sp>
          <p:nvSpPr>
            <p:cNvPr id="34" name="Freeform 34" descr="Team member headshot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907367" y="6855819"/>
            <a:ext cx="3177622" cy="498170"/>
            <a:chOff x="0" y="0"/>
            <a:chExt cx="4236830" cy="66422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236830" cy="664226"/>
            </a:xfrm>
            <a:custGeom>
              <a:avLst/>
              <a:gdLst/>
              <a:ahLst/>
              <a:cxnLst/>
              <a:rect l="l" t="t" r="r" b="b"/>
              <a:pathLst>
                <a:path w="4236830" h="664226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Rajesh Santoshi​​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998806" y="7394940"/>
            <a:ext cx="2994742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Marketing​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8953" y="1108953"/>
            <a:ext cx="16070094" cy="8069094"/>
            <a:chOff x="0" y="0"/>
            <a:chExt cx="21426792" cy="107587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26805" cy="10758805"/>
            </a:xfrm>
            <a:custGeom>
              <a:avLst/>
              <a:gdLst/>
              <a:ahLst/>
              <a:cxnLst/>
              <a:rect l="l" t="t" r="r" b="b"/>
              <a:pathLst>
                <a:path w="21426805" h="10758805">
                  <a:moveTo>
                    <a:pt x="0" y="0"/>
                  </a:moveTo>
                  <a:lnTo>
                    <a:pt x="21426805" y="0"/>
                  </a:lnTo>
                  <a:lnTo>
                    <a:pt x="21426805" y="10758805"/>
                  </a:lnTo>
                  <a:lnTo>
                    <a:pt x="0" y="10758805"/>
                  </a:lnTo>
                  <a:close/>
                </a:path>
              </a:pathLst>
            </a:custGeom>
            <a:solidFill>
              <a:srgbClr val="E7E6E6">
                <a:alpha val="7215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01571" y="3389922"/>
            <a:ext cx="1629909" cy="1229514"/>
            <a:chOff x="0" y="0"/>
            <a:chExt cx="2173212" cy="16393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01571" y="6131234"/>
            <a:ext cx="1629909" cy="1229514"/>
            <a:chOff x="0" y="0"/>
            <a:chExt cx="2173212" cy="16393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32380" y="3377890"/>
            <a:ext cx="1629909" cy="1229514"/>
            <a:chOff x="0" y="0"/>
            <a:chExt cx="2173212" cy="16393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32380" y="6119202"/>
            <a:ext cx="1629909" cy="1229514"/>
            <a:chOff x="0" y="0"/>
            <a:chExt cx="2173212" cy="16393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63188" y="3384956"/>
            <a:ext cx="1629909" cy="1229514"/>
            <a:chOff x="0" y="0"/>
            <a:chExt cx="2173212" cy="16393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63188" y="6126267"/>
            <a:ext cx="1629909" cy="1229514"/>
            <a:chOff x="0" y="0"/>
            <a:chExt cx="2173212" cy="16393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93997" y="3372924"/>
            <a:ext cx="1629909" cy="1229514"/>
            <a:chOff x="0" y="0"/>
            <a:chExt cx="2173212" cy="16393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93997" y="6114236"/>
            <a:ext cx="1629909" cy="1229514"/>
            <a:chOff x="0" y="0"/>
            <a:chExt cx="2173212" cy="16393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770487" y="1703525"/>
            <a:ext cx="10747026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Full team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003585" y="3490883"/>
            <a:ext cx="1425882" cy="1027593"/>
            <a:chOff x="0" y="0"/>
            <a:chExt cx="1901176" cy="1370124"/>
          </a:xfrm>
        </p:grpSpPr>
        <p:sp>
          <p:nvSpPr>
            <p:cNvPr id="24" name="Freeform 24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2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27716" y="4895415"/>
            <a:ext cx="3177621" cy="498170"/>
            <a:chOff x="0" y="0"/>
            <a:chExt cx="4236828" cy="6642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Takuma Hayashi​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19155" y="5434537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President​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3003585" y="6232194"/>
            <a:ext cx="1425882" cy="1027593"/>
            <a:chOff x="0" y="0"/>
            <a:chExt cx="1901176" cy="1370124"/>
          </a:xfrm>
        </p:grpSpPr>
        <p:sp>
          <p:nvSpPr>
            <p:cNvPr id="30" name="Freeform 30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92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27716" y="7647898"/>
            <a:ext cx="3177621" cy="498170"/>
            <a:chOff x="0" y="0"/>
            <a:chExt cx="4236828" cy="66422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Graham Barnes​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219155" y="8187019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Product​</a:t>
            </a: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6634394" y="3478851"/>
            <a:ext cx="1425882" cy="1027593"/>
            <a:chOff x="0" y="0"/>
            <a:chExt cx="1901176" cy="137012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008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758524" y="4895415"/>
            <a:ext cx="3177621" cy="498170"/>
            <a:chOff x="0" y="0"/>
            <a:chExt cx="4236828" cy="66422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Mirjam Nilsson​​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849964" y="5434537"/>
            <a:ext cx="2994741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Executive Officer​</a:t>
            </a: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6634394" y="6220162"/>
            <a:ext cx="1425882" cy="1027593"/>
            <a:chOff x="0" y="0"/>
            <a:chExt cx="1901176" cy="1370124"/>
          </a:xfrm>
        </p:grpSpPr>
        <p:sp>
          <p:nvSpPr>
            <p:cNvPr id="42" name="Freeform 42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92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758524" y="7647898"/>
            <a:ext cx="3177621" cy="498170"/>
            <a:chOff x="0" y="0"/>
            <a:chExt cx="4236828" cy="66422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Rowan Murphy​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849964" y="8187019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SEO Strategist​</a:t>
            </a:r>
          </a:p>
        </p:txBody>
      </p: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0265570" y="3486150"/>
            <a:ext cx="1426368" cy="1026320"/>
            <a:chOff x="0" y="0"/>
            <a:chExt cx="1901824" cy="136842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01825" cy="1368425"/>
            </a:xfrm>
            <a:custGeom>
              <a:avLst/>
              <a:gdLst/>
              <a:ahLst/>
              <a:cxnLst/>
              <a:rect l="l" t="t" r="r" b="b"/>
              <a:pathLst>
                <a:path w="1901825" h="1368425">
                  <a:moveTo>
                    <a:pt x="0" y="0"/>
                  </a:moveTo>
                  <a:lnTo>
                    <a:pt x="1901825" y="0"/>
                  </a:lnTo>
                  <a:lnTo>
                    <a:pt x="1901825" y="1368425"/>
                  </a:lnTo>
                  <a:lnTo>
                    <a:pt x="0" y="136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013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389270" y="4895850"/>
            <a:ext cx="3176588" cy="497682"/>
            <a:chOff x="0" y="0"/>
            <a:chExt cx="4235450" cy="66357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235450" cy="663576"/>
            </a:xfrm>
            <a:custGeom>
              <a:avLst/>
              <a:gdLst/>
              <a:ahLst/>
              <a:cxnLst/>
              <a:rect l="l" t="t" r="r" b="b"/>
              <a:pathLst>
                <a:path w="4235450" h="663576">
                  <a:moveTo>
                    <a:pt x="0" y="0"/>
                  </a:moveTo>
                  <a:lnTo>
                    <a:pt x="4235450" y="0"/>
                  </a:lnTo>
                  <a:lnTo>
                    <a:pt x="4235450" y="663576"/>
                  </a:lnTo>
                  <a:lnTo>
                    <a:pt x="0" y="663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28575"/>
              <a:ext cx="4235450" cy="63500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Flora Berggren​​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9480710" y="5434490"/>
            <a:ext cx="2993707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Operations Officer​</a:t>
            </a:r>
          </a:p>
        </p:txBody>
      </p: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0265202" y="6227228"/>
            <a:ext cx="1425882" cy="1027593"/>
            <a:chOff x="0" y="0"/>
            <a:chExt cx="1901176" cy="137012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387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389332" y="7647898"/>
            <a:ext cx="3177621" cy="498170"/>
            <a:chOff x="0" y="0"/>
            <a:chExt cx="4236828" cy="66422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Elizabeth Moore​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9480772" y="8187019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Designer​</a:t>
            </a:r>
          </a:p>
        </p:txBody>
      </p:sp>
      <p:grpSp>
        <p:nvGrpSpPr>
          <p:cNvPr id="59" name="Group 59"/>
          <p:cNvGrpSpPr>
            <a:grpSpLocks noChangeAspect="1"/>
          </p:cNvGrpSpPr>
          <p:nvPr/>
        </p:nvGrpSpPr>
        <p:grpSpPr>
          <a:xfrm>
            <a:off x="13896010" y="3473884"/>
            <a:ext cx="1425882" cy="1027593"/>
            <a:chOff x="0" y="0"/>
            <a:chExt cx="1901176" cy="1370124"/>
          </a:xfrm>
        </p:grpSpPr>
        <p:sp>
          <p:nvSpPr>
            <p:cNvPr id="60" name="Freeform 60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92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020141" y="4895415"/>
            <a:ext cx="3177622" cy="498170"/>
            <a:chOff x="0" y="0"/>
            <a:chExt cx="4236830" cy="664226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236830" cy="664226"/>
            </a:xfrm>
            <a:custGeom>
              <a:avLst/>
              <a:gdLst/>
              <a:ahLst/>
              <a:cxnLst/>
              <a:rect l="l" t="t" r="r" b="b"/>
              <a:pathLst>
                <a:path w="4236830" h="664226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Rajesh Santoshi​​</a:t>
              </a:r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3111581" y="5434537"/>
            <a:ext cx="2994742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Marketing​</a:t>
            </a:r>
          </a:p>
        </p:txBody>
      </p:sp>
      <p:grpSp>
        <p:nvGrpSpPr>
          <p:cNvPr id="65" name="Group 65"/>
          <p:cNvGrpSpPr>
            <a:grpSpLocks noChangeAspect="1"/>
          </p:cNvGrpSpPr>
          <p:nvPr/>
        </p:nvGrpSpPr>
        <p:grpSpPr>
          <a:xfrm>
            <a:off x="13896010" y="6215196"/>
            <a:ext cx="1425882" cy="1027593"/>
            <a:chOff x="0" y="0"/>
            <a:chExt cx="1901176" cy="1370124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008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3020141" y="7647898"/>
            <a:ext cx="3177622" cy="498170"/>
            <a:chOff x="0" y="0"/>
            <a:chExt cx="4236830" cy="66422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236830" cy="664226"/>
            </a:xfrm>
            <a:custGeom>
              <a:avLst/>
              <a:gdLst/>
              <a:ahLst/>
              <a:cxnLst/>
              <a:rect l="l" t="t" r="r" b="b"/>
              <a:pathLst>
                <a:path w="4236830" h="664226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Robin Kline​</a:t>
              </a:r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3111581" y="8187019"/>
            <a:ext cx="2994742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Content Developer​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189714" y="1823646"/>
            <a:ext cx="1074954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779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094889"/>
            <a:ext cx="5372100" cy="8083158"/>
            <a:chOff x="0" y="0"/>
            <a:chExt cx="7162800" cy="10777544"/>
          </a:xfrm>
        </p:grpSpPr>
        <p:sp>
          <p:nvSpPr>
            <p:cNvPr id="6" name="Freeform 6" descr="A close up of a person wearing glasses and the measurements of the eyes"/>
            <p:cNvSpPr/>
            <p:nvPr/>
          </p:nvSpPr>
          <p:spPr>
            <a:xfrm flipH="1">
              <a:off x="0" y="0"/>
              <a:ext cx="7162800" cy="10777601"/>
            </a:xfrm>
            <a:custGeom>
              <a:avLst/>
              <a:gdLst/>
              <a:ahLst/>
              <a:cxnLst/>
              <a:rect l="l" t="t" r="r" b="b"/>
              <a:pathLst>
                <a:path w="7162800" h="10777601">
                  <a:moveTo>
                    <a:pt x="7162800" y="0"/>
                  </a:moveTo>
                  <a:lnTo>
                    <a:pt x="0" y="0"/>
                  </a:lnTo>
                  <a:lnTo>
                    <a:pt x="0" y="10777601"/>
                  </a:lnTo>
                  <a:lnTo>
                    <a:pt x="7162800" y="10777601"/>
                  </a:lnTo>
                  <a:lnTo>
                    <a:pt x="7162800" y="0"/>
                  </a:lnTo>
                  <a:close/>
                </a:path>
              </a:pathLst>
            </a:custGeom>
            <a:blipFill>
              <a:blip r:embed="rId3"/>
              <a:stretch>
                <a:fillRect b="-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89716" y="2965920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1154" y="2965920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Weak 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18305" y="2956395"/>
            <a:ext cx="3252081" cy="30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222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Bad maintaining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89717" y="3385710"/>
            <a:ext cx="3252081" cy="179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Whenever the security get stronger ,on the other side hackers find new techniques to attack your privacy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1154" y="3385710"/>
            <a:ext cx="3252081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Weak security cause easier access and attacks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32591" y="3416181"/>
            <a:ext cx="3252081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wasn’t keeping the actual  hardware safe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89717" y="6262089"/>
            <a:ext cx="325207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1154" y="6262089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89718" y="6693959"/>
            <a:ext cx="3252078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security is expensive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1154" y="6681880"/>
            <a:ext cx="3252081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using weak security passwords or trust unknown websites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60D35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82065" y="1214878"/>
            <a:ext cx="7114032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Funding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0" y="2393312"/>
            <a:ext cx="5678381" cy="410105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928637" y="3598760"/>
            <a:ext cx="2417838" cy="1727448"/>
            <a:chOff x="0" y="0"/>
            <a:chExt cx="3223784" cy="23032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$12K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0767" y="6171360"/>
            <a:ext cx="3573579" cy="920553"/>
            <a:chOff x="0" y="0"/>
            <a:chExt cx="4764772" cy="12274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Campaigns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42206" y="7116897"/>
            <a:ext cx="3390699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Revenue obtained from online campaigns and reorders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26" y="2393312"/>
            <a:ext cx="5678381" cy="410105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5953929" y="3598760"/>
            <a:ext cx="2417838" cy="1727448"/>
            <a:chOff x="0" y="0"/>
            <a:chExt cx="3223784" cy="23032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F87F8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$14K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76058" y="6171360"/>
            <a:ext cx="3573579" cy="920553"/>
            <a:chOff x="0" y="0"/>
            <a:chExt cx="4764772" cy="12274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F87F8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Angel investments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467499" y="7088322"/>
            <a:ext cx="339069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Amount obtained through other investors​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50" y="2393312"/>
            <a:ext cx="5678381" cy="410105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9979221" y="3598760"/>
            <a:ext cx="2417838" cy="1727448"/>
            <a:chOff x="0" y="0"/>
            <a:chExt cx="3223784" cy="23032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$32K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01351" y="6171360"/>
            <a:ext cx="3573579" cy="920553"/>
            <a:chOff x="0" y="0"/>
            <a:chExt cx="4764772" cy="12274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Cash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492790" y="7088322"/>
            <a:ext cx="3390699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Liquid cash we have</a:t>
            </a:r>
          </a:p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hand​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3410" y="2393312"/>
            <a:ext cx="5678381" cy="4101053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4004512" y="3598760"/>
            <a:ext cx="2417838" cy="1727448"/>
            <a:chOff x="0" y="0"/>
            <a:chExt cx="3223784" cy="23032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$82K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26641" y="6171360"/>
            <a:ext cx="3573579" cy="920553"/>
            <a:chOff x="0" y="0"/>
            <a:chExt cx="4764772" cy="12274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Shares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3518081" y="7088322"/>
            <a:ext cx="3390699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shares converted into USD​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810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777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981B557-5CDC-4EBC-FA0F-EB6B61BF2C10}"/>
              </a:ext>
            </a:extLst>
          </p:cNvPr>
          <p:cNvSpPr txBox="1"/>
          <p:nvPr/>
        </p:nvSpPr>
        <p:spPr>
          <a:xfrm>
            <a:off x="381000" y="2270997"/>
            <a:ext cx="8229600" cy="526297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Key Takeaways</a:t>
            </a:r>
            <a:endParaRPr kumimoji="0" lang="ar-EG" sz="2800" b="0" i="0" u="none" strike="noStrike" kern="1200" cap="all" spc="400" normalizeH="0" baseline="0" noProof="0" dirty="0">
              <a:ln w="1905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Posterama Bold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Strong security requires a balanced approach: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Technology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→ Firewalls , VPNs , IDS/IPS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Encryption Awareness  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→ User training &amp; phishing prevention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Policy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→ Clear rules for passwords, updates, and access control </a:t>
            </a: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EG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  </a:t>
            </a: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Formula for success: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Technology + Awareness + Policy = Strong Security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2230100" cy="10287000"/>
            <a:chOff x="0" y="0"/>
            <a:chExt cx="163068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6306800" cy="13716000"/>
            </a:xfrm>
            <a:custGeom>
              <a:avLst/>
              <a:gdLst/>
              <a:ahLst/>
              <a:cxnLst/>
              <a:rect l="l" t="t" r="r" b="b"/>
              <a:pathLst>
                <a:path w="16306800" h="13716000">
                  <a:moveTo>
                    <a:pt x="163068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6306800" y="13716000"/>
                  </a:lnTo>
                  <a:lnTo>
                    <a:pt x="16306800" y="0"/>
                  </a:lnTo>
                  <a:close/>
                </a:path>
              </a:pathLst>
            </a:custGeom>
            <a:blipFill>
              <a:blip r:embed="rId2"/>
              <a:stretch>
                <a:fillRect b="-1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269980" y="2733819"/>
            <a:ext cx="6008136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57900" y="9527381"/>
            <a:ext cx="6172200" cy="5548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1800"/>
              </a:lnSpc>
            </a:pPr>
            <a:endParaRPr lang="en-US" sz="1500" spc="150" dirty="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80FA5A-CF1B-36F5-E69C-798176BB3883}"/>
              </a:ext>
            </a:extLst>
          </p:cNvPr>
          <p:cNvSpPr txBox="1"/>
          <p:nvPr/>
        </p:nvSpPr>
        <p:spPr>
          <a:xfrm>
            <a:off x="8458200" y="2324100"/>
            <a:ext cx="8572500" cy="5410200"/>
          </a:xfrm>
          <a:prstGeom prst="rect">
            <a:avLst/>
          </a:prstGeom>
          <a:solidFill>
            <a:schemeClr val="accent1">
              <a:lumMod val="20000"/>
              <a:lumOff val="80000"/>
              <a:alpha val="8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1AF6A-C505-B467-BF4C-73EC7D6E45EB}"/>
              </a:ext>
            </a:extLst>
          </p:cNvPr>
          <p:cNvSpPr txBox="1"/>
          <p:nvPr/>
        </p:nvSpPr>
        <p:spPr>
          <a:xfrm>
            <a:off x="8458200" y="25527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SUMMARY</a:t>
            </a:r>
            <a:endParaRPr lang="en-US" altLang="en-US" sz="4000" b="1" dirty="0">
              <a:solidFill>
                <a:srgbClr val="002060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It is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important today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 because of the growth of internet, IoT, and rising cyber threats.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CIA Triad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Confidentiality → Only authorized access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Integrity → Data remains accurate and unchanged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Availability → Systems always accessible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Key Components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Firewalls, IDS/IPS, VPNs, Encryption, Access Control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Main Threats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Malware (viruses, ransomware, worms), Phishing, DoS/DDoS, Man-in-the-Middle, Insider threats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Vulnerabilities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Weak passwords, unpatched systems, misconfigurations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Countermeasures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Firewalls, updates &amp; patching, MFA, training, encryption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Conclusion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Security is an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ongoing process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, requiring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technology, awareness, and policies</a:t>
            </a:r>
            <a:endParaRPr lang="en-US" altLang="en-US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10E35A0C-7685-D643-1C22-3D8C9774B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679046" y="2372868"/>
            <a:ext cx="10929908" cy="951484"/>
            <a:chOff x="0" y="0"/>
            <a:chExt cx="14573210" cy="126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73210" cy="1268646"/>
            </a:xfrm>
            <a:custGeom>
              <a:avLst/>
              <a:gdLst/>
              <a:ahLst/>
              <a:cxnLst/>
              <a:rect l="l" t="t" r="r" b="b"/>
              <a:pathLst>
                <a:path w="14573210" h="1268646">
                  <a:moveTo>
                    <a:pt x="0" y="0"/>
                  </a:moveTo>
                  <a:lnTo>
                    <a:pt x="14573210" y="0"/>
                  </a:lnTo>
                  <a:lnTo>
                    <a:pt x="14573210" y="1268646"/>
                  </a:lnTo>
                  <a:lnTo>
                    <a:pt x="0" y="1268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4573210" cy="13924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300"/>
                </a:lnSpc>
              </a:pPr>
              <a:r>
                <a:rPr lang="en-US" sz="4200" b="1" spc="600" dirty="0">
                  <a:solidFill>
                    <a:schemeClr val="bg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CIA Triad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2166" y="5542946"/>
            <a:ext cx="3392766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2166" y="5965944"/>
            <a:ext cx="3392766" cy="143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just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data private and safe</a:t>
            </a:r>
          </a:p>
          <a:p>
            <a:pPr marL="380048" lvl="1" indent="-190024" algn="just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Only authorized person can 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47615" y="5542946"/>
            <a:ext cx="339276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47615" y="5975853"/>
            <a:ext cx="3392768" cy="193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just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from being modified by unauthorized people</a:t>
            </a:r>
          </a:p>
          <a:p>
            <a:pPr marL="380048" lvl="1" indent="-190024" algn="just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in case of motion and keep it accurate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74108" y="5542946"/>
            <a:ext cx="3392767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4108" y="5947278"/>
            <a:ext cx="3392767" cy="34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Data always available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sp>
        <p:nvSpPr>
          <p:cNvPr id="16" name="Freeform 16" descr="Male profile outline"/>
          <p:cNvSpPr/>
          <p:nvPr/>
        </p:nvSpPr>
        <p:spPr>
          <a:xfrm>
            <a:off x="2264882" y="427064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 descr="Badge Follow with solid fill"/>
          <p:cNvSpPr/>
          <p:nvPr/>
        </p:nvSpPr>
        <p:spPr>
          <a:xfrm>
            <a:off x="2688120" y="4752885"/>
            <a:ext cx="423018" cy="423018"/>
          </a:xfrm>
          <a:custGeom>
            <a:avLst/>
            <a:gdLst/>
            <a:ahLst/>
            <a:cxnLst/>
            <a:rect l="l" t="t" r="r" b="b"/>
            <a:pathLst>
              <a:path w="423018" h="423018">
                <a:moveTo>
                  <a:pt x="0" y="0"/>
                </a:moveTo>
                <a:lnTo>
                  <a:pt x="423018" y="0"/>
                </a:lnTo>
                <a:lnTo>
                  <a:pt x="423018" y="423018"/>
                </a:lnTo>
                <a:lnTo>
                  <a:pt x="0" y="423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 descr="Database outline"/>
          <p:cNvSpPr/>
          <p:nvPr/>
        </p:nvSpPr>
        <p:spPr>
          <a:xfrm>
            <a:off x="8691372" y="430025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 descr="Download from cloud with solid fill"/>
          <p:cNvSpPr/>
          <p:nvPr/>
        </p:nvSpPr>
        <p:spPr>
          <a:xfrm>
            <a:off x="15117862" y="427064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167888" y="4074795"/>
            <a:ext cx="425233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200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42402" y="2086610"/>
            <a:ext cx="4105756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51506" y="2086610"/>
            <a:ext cx="4105755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2404" y="2476878"/>
            <a:ext cx="4105756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authentication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Biometric authentication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51506" y="2476878"/>
            <a:ext cx="4105755" cy="179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hashing 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backups 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Enforced permissions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 file changes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power supplies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2404" y="5382778"/>
            <a:ext cx="4105754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2405" y="5785127"/>
            <a:ext cx="4105753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redundancy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1669" y="-7011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33855" y="1094889"/>
            <a:ext cx="9685254" cy="8083158"/>
            <a:chOff x="0" y="0"/>
            <a:chExt cx="12913672" cy="10777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3614" cy="10777601"/>
            </a:xfrm>
            <a:custGeom>
              <a:avLst/>
              <a:gdLst/>
              <a:ahLst/>
              <a:cxnLst/>
              <a:rect l="l" t="t" r="r" b="b"/>
              <a:pathLst>
                <a:path w="12913614" h="10777601">
                  <a:moveTo>
                    <a:pt x="0" y="0"/>
                  </a:moveTo>
                  <a:lnTo>
                    <a:pt x="12913614" y="0"/>
                  </a:lnTo>
                  <a:lnTo>
                    <a:pt x="12913614" y="10777601"/>
                  </a:lnTo>
                  <a:lnTo>
                    <a:pt x="0" y="1077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59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38946" y="3536114"/>
            <a:ext cx="839497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components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0548" y="4790684"/>
            <a:ext cx="6739026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Firewall 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IDS/IPS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VPNs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access control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Robot hand and human hand almost touch with their pointer fingers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r="-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105025" y="2057399"/>
            <a:ext cx="14077950" cy="1617840"/>
            <a:chOff x="0" y="0"/>
            <a:chExt cx="18770600" cy="2157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70600" cy="2157120"/>
            </a:xfrm>
            <a:custGeom>
              <a:avLst/>
              <a:gdLst/>
              <a:ahLst/>
              <a:cxnLst/>
              <a:rect l="l" t="t" r="r" b="b"/>
              <a:pathLst>
                <a:path w="18770600" h="2157120">
                  <a:moveTo>
                    <a:pt x="0" y="0"/>
                  </a:moveTo>
                  <a:lnTo>
                    <a:pt x="18770600" y="0"/>
                  </a:lnTo>
                  <a:lnTo>
                    <a:pt x="18770600" y="2157120"/>
                  </a:lnTo>
                  <a:lnTo>
                    <a:pt x="0" y="2157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0"/>
              <a:ext cx="18770600" cy="1966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775"/>
                </a:lnSpc>
              </a:pPr>
              <a:r>
                <a:rPr lang="en-US" sz="8800" dirty="0">
                  <a:solidFill>
                    <a:schemeClr val="bg1"/>
                  </a:solidFill>
                  <a:latin typeface="Montserrat Bold" panose="020B0604020202020204" charset="0"/>
                </a:rPr>
                <a:t>Current Cybersecurity Threats &amp; Network Vulnerabilities</a:t>
              </a:r>
              <a:endParaRPr lang="en-US" sz="8100" b="1" spc="600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517607" y="0"/>
            <a:ext cx="10795395" cy="10301064"/>
            <a:chOff x="0" y="0"/>
            <a:chExt cx="14393860" cy="13734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93799" cy="13734796"/>
            </a:xfrm>
            <a:custGeom>
              <a:avLst/>
              <a:gdLst/>
              <a:ahLst/>
              <a:cxnLst/>
              <a:rect l="l" t="t" r="r" b="b"/>
              <a:pathLst>
                <a:path w="14393799" h="13734796">
                  <a:moveTo>
                    <a:pt x="0" y="0"/>
                  </a:moveTo>
                  <a:lnTo>
                    <a:pt x="14393799" y="0"/>
                  </a:lnTo>
                  <a:lnTo>
                    <a:pt x="1439379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76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1000" y="1223597"/>
            <a:ext cx="8096248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400" dirty="0">
                <a:solidFill>
                  <a:schemeClr val="bg1"/>
                </a:solidFill>
                <a:latin typeface="Montserrat Bold" panose="020B0604020202020204" charset="0"/>
              </a:rPr>
              <a:t>Current Cybersecurity Threats</a:t>
            </a:r>
            <a:endParaRPr lang="en-US" sz="4200" b="1" spc="600" dirty="0">
              <a:solidFill>
                <a:schemeClr val="bg1"/>
              </a:solidFill>
              <a:latin typeface="Montserrat Bold" panose="020B0604020202020204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4964" y="3636579"/>
            <a:ext cx="697366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 dirty="0">
                <a:solidFill>
                  <a:srgbClr val="0C1A69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rPr>
              <a:t>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4966" y="3924705"/>
            <a:ext cx="6973665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endParaRPr lang="en-US" sz="2100" spc="150" dirty="0">
              <a:solidFill>
                <a:srgbClr val="0C1A69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4964" y="5400764"/>
            <a:ext cx="697366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 dirty="0">
                <a:solidFill>
                  <a:srgbClr val="0C1A69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rPr>
              <a:t>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966" y="5688889"/>
            <a:ext cx="6973665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endParaRPr lang="en-US" sz="2100" spc="150" dirty="0">
              <a:solidFill>
                <a:srgbClr val="0C1A69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 Bold" panose="020B0604020202020204" charset="0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sp>
        <p:nvSpPr>
          <p:cNvPr id="34" name="Rectangle 13">
            <a:extLst>
              <a:ext uri="{FF2B5EF4-FFF2-40B4-BE49-F238E27FC236}">
                <a16:creationId xmlns:a16="http://schemas.microsoft.com/office/drawing/2014/main" id="{9141FC9B-3962-2FE0-A6BF-54F39095C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20" y="2936848"/>
            <a:ext cx="71628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Phishing &amp; Social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Malware (viruses, ransomware, worms)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DoS/DDoS Attacks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Man-in-the-Middle (MitM)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Insider Threats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8001692" cy="10301064"/>
            <a:chOff x="0" y="0"/>
            <a:chExt cx="10668922" cy="13734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68889" cy="13734796"/>
            </a:xfrm>
            <a:custGeom>
              <a:avLst/>
              <a:gdLst/>
              <a:ahLst/>
              <a:cxnLst/>
              <a:rect l="l" t="t" r="r" b="b"/>
              <a:pathLst>
                <a:path w="10668889" h="13734796">
                  <a:moveTo>
                    <a:pt x="0" y="0"/>
                  </a:moveTo>
                  <a:lnTo>
                    <a:pt x="10668889" y="0"/>
                  </a:lnTo>
                  <a:lnTo>
                    <a:pt x="1066888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57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 Bold" panose="020B0604020202020204" charset="0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39199" y="3736529"/>
            <a:ext cx="4864625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rPr>
              <a:t>Tricks users into revealing sensitive information.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9200" y="5142053"/>
            <a:ext cx="4864625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rPr>
              <a:t>Common via fake emails, websites, or phone calls.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9200" y="6716332"/>
            <a:ext cx="4864625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rPr>
              <a:t>Exploits human trust rather than technical flaws.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839199" y="1119947"/>
            <a:ext cx="8248297" cy="1150745"/>
            <a:chOff x="-628433" y="0"/>
            <a:chExt cx="10997729" cy="15343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628433" y="413881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5040"/>
                </a:lnSpc>
              </a:pPr>
              <a:r>
                <a:rPr lang="en-US" sz="4400" dirty="0">
                  <a:solidFill>
                    <a:schemeClr val="bg1"/>
                  </a:solidFill>
                  <a:latin typeface="Montserrat Bold" panose="020B0604020202020204" charset="0"/>
                </a:rPr>
                <a:t>Phishing &amp; Social Engineering</a:t>
              </a:r>
              <a:endParaRPr lang="en-US" sz="4200" b="1" spc="600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1620</Words>
  <Application>Microsoft Office PowerPoint</Application>
  <PresentationFormat>Custom</PresentationFormat>
  <Paragraphs>399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Posterama Bold</vt:lpstr>
      <vt:lpstr> Avenir Next Arabic</vt:lpstr>
      <vt:lpstr>Montserrat Bold</vt:lpstr>
      <vt:lpstr>Bierstadt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attack.pptx</dc:title>
  <cp:lastModifiedBy>Omar Adel</cp:lastModifiedBy>
  <cp:revision>9</cp:revision>
  <dcterms:created xsi:type="dcterms:W3CDTF">2006-08-16T00:00:00Z</dcterms:created>
  <dcterms:modified xsi:type="dcterms:W3CDTF">2025-09-16T21:50:57Z</dcterms:modified>
  <dc:identifier>DAGywZDzJg4</dc:identifier>
</cp:coreProperties>
</file>